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535" r:id="rId3"/>
    <p:sldId id="655" r:id="rId4"/>
    <p:sldId id="741" r:id="rId5"/>
    <p:sldId id="653" r:id="rId6"/>
    <p:sldId id="643" r:id="rId7"/>
    <p:sldId id="538" r:id="rId8"/>
    <p:sldId id="539" r:id="rId9"/>
    <p:sldId id="540" r:id="rId10"/>
    <p:sldId id="546" r:id="rId11"/>
    <p:sldId id="257" r:id="rId12"/>
    <p:sldId id="417" r:id="rId13"/>
    <p:sldId id="489" r:id="rId14"/>
    <p:sldId id="727" r:id="rId15"/>
    <p:sldId id="430" r:id="rId16"/>
    <p:sldId id="433" r:id="rId17"/>
    <p:sldId id="438" r:id="rId18"/>
    <p:sldId id="659" r:id="rId19"/>
    <p:sldId id="660" r:id="rId20"/>
    <p:sldId id="662" r:id="rId21"/>
    <p:sldId id="663" r:id="rId22"/>
    <p:sldId id="664" r:id="rId23"/>
    <p:sldId id="666" r:id="rId24"/>
    <p:sldId id="667" r:id="rId25"/>
    <p:sldId id="668" r:id="rId26"/>
    <p:sldId id="670" r:id="rId27"/>
    <p:sldId id="726" r:id="rId28"/>
    <p:sldId id="673" r:id="rId29"/>
    <p:sldId id="733" r:id="rId30"/>
    <p:sldId id="728" r:id="rId31"/>
    <p:sldId id="327" r:id="rId32"/>
    <p:sldId id="328" r:id="rId33"/>
    <p:sldId id="329" r:id="rId34"/>
    <p:sldId id="330" r:id="rId35"/>
    <p:sldId id="331" r:id="rId36"/>
    <p:sldId id="332" r:id="rId37"/>
    <p:sldId id="376" r:id="rId38"/>
    <p:sldId id="358" r:id="rId39"/>
    <p:sldId id="361" r:id="rId40"/>
    <p:sldId id="363" r:id="rId41"/>
    <p:sldId id="370" r:id="rId42"/>
    <p:sldId id="371" r:id="rId43"/>
    <p:sldId id="372" r:id="rId44"/>
    <p:sldId id="369" r:id="rId45"/>
    <p:sldId id="374" r:id="rId46"/>
    <p:sldId id="549" r:id="rId47"/>
    <p:sldId id="619" r:id="rId48"/>
    <p:sldId id="701" r:id="rId49"/>
    <p:sldId id="702" r:id="rId50"/>
    <p:sldId id="725" r:id="rId51"/>
    <p:sldId id="683" r:id="rId52"/>
    <p:sldId id="686" r:id="rId53"/>
    <p:sldId id="688" r:id="rId54"/>
    <p:sldId id="689" r:id="rId55"/>
    <p:sldId id="690" r:id="rId56"/>
    <p:sldId id="691" r:id="rId57"/>
    <p:sldId id="692" r:id="rId58"/>
    <p:sldId id="693" r:id="rId59"/>
    <p:sldId id="694" r:id="rId60"/>
    <p:sldId id="695" r:id="rId61"/>
    <p:sldId id="703" r:id="rId62"/>
    <p:sldId id="704" r:id="rId63"/>
    <p:sldId id="705" r:id="rId64"/>
    <p:sldId id="706" r:id="rId65"/>
    <p:sldId id="707" r:id="rId66"/>
    <p:sldId id="708" r:id="rId67"/>
    <p:sldId id="709" r:id="rId68"/>
    <p:sldId id="710" r:id="rId69"/>
    <p:sldId id="711" r:id="rId70"/>
    <p:sldId id="699" r:id="rId71"/>
    <p:sldId id="700" r:id="rId72"/>
    <p:sldId id="713" r:id="rId73"/>
    <p:sldId id="716" r:id="rId74"/>
    <p:sldId id="717" r:id="rId75"/>
    <p:sldId id="740" r:id="rId76"/>
    <p:sldId id="566" r:id="rId77"/>
    <p:sldId id="568" r:id="rId78"/>
    <p:sldId id="571" r:id="rId79"/>
    <p:sldId id="575" r:id="rId80"/>
    <p:sldId id="498" r:id="rId81"/>
    <p:sldId id="576" r:id="rId82"/>
    <p:sldId id="589" r:id="rId83"/>
    <p:sldId id="590" r:id="rId84"/>
    <p:sldId id="594" r:id="rId85"/>
    <p:sldId id="595" r:id="rId86"/>
    <p:sldId id="596" r:id="rId87"/>
    <p:sldId id="599" r:id="rId88"/>
    <p:sldId id="602" r:id="rId89"/>
    <p:sldId id="610" r:id="rId90"/>
    <p:sldId id="612" r:id="rId91"/>
    <p:sldId id="724" r:id="rId92"/>
    <p:sldId id="718" r:id="rId93"/>
    <p:sldId id="735" r:id="rId94"/>
    <p:sldId id="436" r:id="rId9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F471"/>
    <a:srgbClr val="D4FFAE"/>
    <a:srgbClr val="98DF60"/>
    <a:srgbClr val="7BFF83"/>
    <a:srgbClr val="00FF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38" autoAdjust="0"/>
  </p:normalViewPr>
  <p:slideViewPr>
    <p:cSldViewPr snapToGrid="0">
      <p:cViewPr varScale="1">
        <p:scale>
          <a:sx n="82" d="100"/>
          <a:sy n="82" d="100"/>
        </p:scale>
        <p:origin x="-1368" y="-120"/>
      </p:cViewPr>
      <p:guideLst>
        <p:guide orient="horz" pos="3643"/>
        <p:guide pos="2877"/>
      </p:guideLst>
    </p:cSldViewPr>
  </p:slideViewPr>
  <p:notesTextViewPr>
    <p:cViewPr>
      <p:scale>
        <a:sx n="100" d="100"/>
        <a:sy n="100" d="100"/>
      </p:scale>
      <p:origin x="0" y="512"/>
    </p:cViewPr>
  </p:notesTextViewPr>
  <p:sorterViewPr>
    <p:cViewPr>
      <p:scale>
        <a:sx n="200" d="100"/>
        <a:sy n="200" d="100"/>
      </p:scale>
      <p:origin x="0" y="9952"/>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1A7BCD74-2E19-F343-976E-C8CDA11F23F3}" type="datetime1">
              <a:rPr lang="en-US"/>
              <a:pPr>
                <a:defRPr/>
              </a:pPr>
              <a:t>22/11/19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E1C173A5-B18F-5C48-ABB9-7E32D4EDEAA7}" type="slidenum">
              <a:rPr lang="en-US"/>
              <a:pPr>
                <a:defRPr/>
              </a:pPr>
              <a:t>‹#›</a:t>
            </a:fld>
            <a:endParaRPr lang="en-US"/>
          </a:p>
        </p:txBody>
      </p:sp>
    </p:spTree>
    <p:extLst>
      <p:ext uri="{BB962C8B-B14F-4D97-AF65-F5344CB8AC3E}">
        <p14:creationId xmlns:p14="http://schemas.microsoft.com/office/powerpoint/2010/main" val="324888369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Babbage difference</a:t>
            </a:r>
            <a:r>
              <a:rPr lang="en-US" baseline="0" dirty="0" smtClean="0"/>
              <a:t> engine replica at science </a:t>
            </a:r>
            <a:r>
              <a:rPr lang="en-US" baseline="0" dirty="0" err="1" smtClean="0"/>
              <a:t>musuem</a:t>
            </a:r>
            <a:endParaRPr lang="en-US" baseline="0" dirty="0" smtClean="0"/>
          </a:p>
          <a:p>
            <a:r>
              <a:rPr lang="en-US" baseline="0" dirty="0" smtClean="0"/>
              <a:t>Original cost 17K but was never finished over 20 years (1842)</a:t>
            </a:r>
          </a:p>
          <a:p>
            <a:r>
              <a:rPr lang="en-US" baseline="0" dirty="0" smtClean="0"/>
              <a:t>http://</a:t>
            </a:r>
            <a:r>
              <a:rPr lang="en-US" baseline="0" dirty="0" err="1" smtClean="0"/>
              <a:t>safalra.com</a:t>
            </a:r>
            <a:r>
              <a:rPr lang="en-US" baseline="0" dirty="0" smtClean="0"/>
              <a:t>/other/historical-</a:t>
            </a:r>
            <a:r>
              <a:rPr lang="en-US" baseline="0" dirty="0" err="1" smtClean="0"/>
              <a:t>uk</a:t>
            </a:r>
            <a:r>
              <a:rPr lang="en-US" baseline="0" dirty="0" smtClean="0"/>
              <a:t>-inflation-price-conversion/ (= 1.5 million today)</a:t>
            </a:r>
          </a:p>
          <a:p>
            <a:r>
              <a:rPr lang="en-US" baseline="0" dirty="0" smtClean="0"/>
              <a:t>Idea was to compute polynomial expansions of trigonometric functions and logarithms</a:t>
            </a:r>
          </a:p>
          <a:p>
            <a:r>
              <a:rPr lang="en-US" baseline="0" dirty="0" smtClean="0"/>
              <a:t>Method of differences – a table that gives the </a:t>
            </a:r>
            <a:r>
              <a:rPr lang="en-US" baseline="0" dirty="0" err="1" smtClean="0"/>
              <a:t>differnce</a:t>
            </a:r>
            <a:r>
              <a:rPr lang="en-US" baseline="0" dirty="0" smtClean="0"/>
              <a:t> between successive values and the difference between those and so on.</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2</a:t>
            </a:fld>
            <a:endParaRPr lang="en-US"/>
          </a:p>
        </p:txBody>
      </p:sp>
    </p:spTree>
    <p:extLst>
      <p:ext uri="{BB962C8B-B14F-4D97-AF65-F5344CB8AC3E}">
        <p14:creationId xmlns:p14="http://schemas.microsoft.com/office/powerpoint/2010/main" val="2898523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1 I am going to explain what neutral theory is all about</a:t>
            </a:r>
          </a:p>
          <a:p>
            <a:r>
              <a:rPr lang="en-US">
                <a:latin typeface="Calibri" charset="0"/>
                <a:ea typeface="ＭＳ Ｐゴシック" charset="0"/>
                <a:cs typeface="ＭＳ Ｐゴシック" charset="0"/>
              </a:rPr>
              <a:t>2 Uses</a:t>
            </a:r>
          </a:p>
          <a:p>
            <a:r>
              <a:rPr lang="en-US">
                <a:latin typeface="Calibri" charset="0"/>
                <a:ea typeface="ＭＳ Ｐゴシック" charset="0"/>
                <a:cs typeface="ＭＳ Ｐゴシック" charset="0"/>
              </a:rPr>
              <a:t>3 The arguments against it</a:t>
            </a: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9E0D54-3C4F-C943-9E27-4F48E027DC3A}" type="slidenum">
              <a:rPr lang="en-US" sz="1200">
                <a:latin typeface="Calibri" charset="0"/>
              </a:rPr>
              <a:pPr eaLnBrk="1" hangingPunct="1"/>
              <a:t>13</a:t>
            </a:fld>
            <a:endParaRPr lang="en-US" sz="12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smtClean="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14</a:t>
            </a:fld>
            <a:endParaRPr lang="en-US" sz="12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What</a:t>
            </a:r>
            <a:r>
              <a:rPr lang="ja-JP" altLang="en-US">
                <a:latin typeface="Calibri" charset="0"/>
                <a:ea typeface="ＭＳ Ｐゴシック" charset="0"/>
                <a:cs typeface="ＭＳ Ｐゴシック" charset="0"/>
              </a:rPr>
              <a:t>’</a:t>
            </a:r>
            <a:r>
              <a:rPr lang="en-US" altLang="ja-JP">
                <a:latin typeface="Calibri" charset="0"/>
                <a:ea typeface="ＭＳ Ｐゴシック" charset="0"/>
                <a:cs typeface="ＭＳ Ｐゴシック" charset="0"/>
              </a:rPr>
              <a:t>s all the arguing about?  Not black and white, differences between critics</a:t>
            </a:r>
            <a:endParaRPr lang="en-US">
              <a:latin typeface="Calibri" charset="0"/>
              <a:ea typeface="ＭＳ Ｐゴシック" charset="0"/>
              <a:cs typeface="ＭＳ Ｐゴシック" charset="0"/>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554CF8B-9607-F940-926E-6D6418F621E8}" type="slidenum">
              <a:rPr lang="en-US" sz="1200">
                <a:latin typeface="Calibri" charset="0"/>
              </a:rPr>
              <a:pPr eaLnBrk="1" hangingPunct="1"/>
              <a:t>15</a:t>
            </a:fld>
            <a:endParaRPr lang="en-US" sz="12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What</a:t>
            </a:r>
            <a:r>
              <a:rPr lang="ja-JP" altLang="en-US">
                <a:latin typeface="Calibri" charset="0"/>
                <a:ea typeface="ＭＳ Ｐゴシック" charset="0"/>
                <a:cs typeface="ＭＳ Ｐゴシック" charset="0"/>
              </a:rPr>
              <a:t>’</a:t>
            </a:r>
            <a:r>
              <a:rPr lang="en-US" altLang="ja-JP">
                <a:latin typeface="Calibri" charset="0"/>
                <a:ea typeface="ＭＳ Ｐゴシック" charset="0"/>
                <a:cs typeface="ＭＳ Ｐゴシック" charset="0"/>
              </a:rPr>
              <a:t>s all the arguing about?  Not black and white, differences between critics</a:t>
            </a:r>
            <a:endParaRPr lang="en-US">
              <a:latin typeface="Calibri" charset="0"/>
              <a:ea typeface="ＭＳ Ｐゴシック" charset="0"/>
              <a:cs typeface="ＭＳ Ｐゴシック" charset="0"/>
            </a:endParaRPr>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9877F24-79FC-DE43-B836-827E33DAA14B}" type="slidenum">
              <a:rPr lang="en-US" sz="1200">
                <a:latin typeface="Calibri" charset="0"/>
              </a:rPr>
              <a:pPr eaLnBrk="1" hangingPunct="1"/>
              <a:t>16</a:t>
            </a:fld>
            <a:endParaRPr lang="en-US" sz="12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Calibri" charset="0"/>
                <a:ea typeface="ＭＳ Ｐゴシック" charset="0"/>
                <a:cs typeface="ＭＳ Ｐゴシック" charset="0"/>
              </a:rPr>
              <a:t>Only applied to one tropic level</a:t>
            </a:r>
            <a:endParaRPr lang="en-US" dirty="0">
              <a:latin typeface="Calibri" charset="0"/>
              <a:ea typeface="ＭＳ Ｐゴシック" charset="0"/>
              <a:cs typeface="ＭＳ Ｐゴシック" charset="0"/>
            </a:endParaRP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FB1A55C-A18B-4A40-BBE7-36DE0B46C325}" type="slidenum">
              <a:rPr lang="en-US" sz="1200">
                <a:latin typeface="Calibri" charset="0"/>
              </a:rPr>
              <a:pPr eaLnBrk="1" hangingPunct="1"/>
              <a:t>17</a:t>
            </a:fld>
            <a:endParaRPr lang="en-US" sz="12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smtClean="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27</a:t>
            </a:fld>
            <a:endParaRPr lang="en-US" sz="12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ATTENTION – RELEVANT TO EXCERCISES</a:t>
            </a:r>
          </a:p>
          <a:p>
            <a:r>
              <a:rPr lang="en-US" dirty="0" smtClean="0"/>
              <a:t>Talk</a:t>
            </a:r>
            <a:r>
              <a:rPr lang="en-US" baseline="0" dirty="0" smtClean="0"/>
              <a:t> about breaking down a large task into small tasks</a:t>
            </a:r>
          </a:p>
          <a:p>
            <a:r>
              <a:rPr lang="en-US" baseline="0" dirty="0" smtClean="0"/>
              <a:t>Talk about </a:t>
            </a:r>
            <a:r>
              <a:rPr lang="en-US" baseline="0" smtClean="0"/>
              <a:t>initial conditions</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31</a:t>
            </a:fld>
            <a:endParaRPr lang="en-US"/>
          </a:p>
        </p:txBody>
      </p:sp>
    </p:spTree>
    <p:extLst>
      <p:ext uri="{BB962C8B-B14F-4D97-AF65-F5344CB8AC3E}">
        <p14:creationId xmlns:p14="http://schemas.microsoft.com/office/powerpoint/2010/main" val="406998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stochastic</a:t>
            </a:r>
            <a:r>
              <a:rPr lang="en-US" baseline="0" dirty="0" smtClean="0"/>
              <a:t> event based model – need to find the mean of a large number of simulations</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36</a:t>
            </a:fld>
            <a:endParaRPr lang="en-US"/>
          </a:p>
        </p:txBody>
      </p:sp>
    </p:spTree>
    <p:extLst>
      <p:ext uri="{BB962C8B-B14F-4D97-AF65-F5344CB8AC3E}">
        <p14:creationId xmlns:p14="http://schemas.microsoft.com/office/powerpoint/2010/main" val="3029537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85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Calibri" charset="0"/>
                <a:ea typeface="ＭＳ Ｐゴシック" charset="0"/>
                <a:cs typeface="ＭＳ Ｐゴシック" charset="0"/>
              </a:rPr>
              <a:t>Very easy for a person to claim ‘neutral theory says that all </a:t>
            </a:r>
            <a:r>
              <a:rPr lang="en-US" dirty="0" err="1" smtClean="0">
                <a:latin typeface="Calibri" charset="0"/>
                <a:ea typeface="ＭＳ Ｐゴシック" charset="0"/>
                <a:cs typeface="ＭＳ Ｐゴシック" charset="0"/>
              </a:rPr>
              <a:t>individauls</a:t>
            </a:r>
            <a:r>
              <a:rPr lang="en-US" dirty="0" smtClean="0">
                <a:latin typeface="Calibri" charset="0"/>
                <a:ea typeface="ＭＳ Ｐゴシック" charset="0"/>
                <a:cs typeface="ＭＳ Ｐゴシック" charset="0"/>
              </a:rPr>
              <a:t> all well mixed in a</a:t>
            </a:r>
            <a:r>
              <a:rPr lang="en-US" baseline="0" dirty="0" smtClean="0">
                <a:latin typeface="Calibri" charset="0"/>
                <a:ea typeface="ＭＳ Ｐゴシック" charset="0"/>
                <a:cs typeface="ＭＳ Ｐゴシック" charset="0"/>
              </a:rPr>
              <a:t> </a:t>
            </a:r>
            <a:r>
              <a:rPr lang="en-US" baseline="0" dirty="0" err="1" smtClean="0">
                <a:latin typeface="Calibri" charset="0"/>
                <a:ea typeface="ＭＳ Ｐゴシック" charset="0"/>
                <a:cs typeface="ＭＳ Ｐゴシック" charset="0"/>
              </a:rPr>
              <a:t>metacommunity</a:t>
            </a:r>
            <a:r>
              <a:rPr lang="en-US" baseline="0" dirty="0" smtClean="0">
                <a:latin typeface="Calibri" charset="0"/>
                <a:ea typeface="ＭＳ Ｐゴシック" charset="0"/>
                <a:cs typeface="ＭＳ Ｐゴシック" charset="0"/>
              </a:rPr>
              <a:t>’ but actually what they mean is the best known neutral model assumes that ….</a:t>
            </a:r>
            <a:endParaRPr lang="en-US" dirty="0">
              <a:latin typeface="Calibri" charset="0"/>
              <a:ea typeface="ＭＳ Ｐゴシック" charset="0"/>
              <a:cs typeface="ＭＳ Ｐゴシック" charset="0"/>
            </a:endParaRPr>
          </a:p>
        </p:txBody>
      </p:sp>
      <p:sp>
        <p:nvSpPr>
          <p:cNvPr id="1085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A09CEE2-E0D2-9E43-B3B9-92638AC15F23}" type="slidenum">
              <a:rPr lang="en-US" sz="1200">
                <a:latin typeface="Calibri" charset="0"/>
              </a:rPr>
              <a:pPr eaLnBrk="1" hangingPunct="1"/>
              <a:t>46</a:t>
            </a:fld>
            <a:endParaRPr lang="en-US" sz="12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85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Calibri" charset="0"/>
                <a:ea typeface="ＭＳ Ｐゴシック" charset="0"/>
                <a:cs typeface="ＭＳ Ｐゴシック" charset="0"/>
              </a:rPr>
              <a:t>Your exercise questions based on this – you can use a vector to</a:t>
            </a:r>
            <a:r>
              <a:rPr lang="en-US" baseline="0" dirty="0" smtClean="0">
                <a:latin typeface="Calibri" charset="0"/>
                <a:ea typeface="ＭＳ Ｐゴシック" charset="0"/>
                <a:cs typeface="ＭＳ Ｐゴシック" charset="0"/>
              </a:rPr>
              <a:t> represent the state of the community – it’s all mixed up.</a:t>
            </a:r>
          </a:p>
          <a:p>
            <a:r>
              <a:rPr lang="en-US" baseline="0" dirty="0" smtClean="0">
                <a:latin typeface="Calibri" charset="0"/>
                <a:ea typeface="ＭＳ Ｐゴシック" charset="0"/>
                <a:cs typeface="ＭＳ Ｐゴシック" charset="0"/>
              </a:rPr>
              <a:t>You can use numbers to represent species</a:t>
            </a:r>
          </a:p>
          <a:p>
            <a:r>
              <a:rPr lang="en-US" baseline="0" dirty="0" smtClean="0">
                <a:latin typeface="Calibri" charset="0"/>
                <a:ea typeface="ＭＳ Ｐゴシック" charset="0"/>
                <a:cs typeface="ＭＳ Ｐゴシック" charset="0"/>
              </a:rPr>
              <a:t>Don’t forget you’ll probably have to average a large number of repeat readings to get nice results.</a:t>
            </a:r>
            <a:endParaRPr lang="en-US" dirty="0">
              <a:latin typeface="Calibri" charset="0"/>
              <a:ea typeface="ＭＳ Ｐゴシック" charset="0"/>
              <a:cs typeface="ＭＳ Ｐゴシック" charset="0"/>
            </a:endParaRPr>
          </a:p>
        </p:txBody>
      </p:sp>
      <p:sp>
        <p:nvSpPr>
          <p:cNvPr id="1085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A09CEE2-E0D2-9E43-B3B9-92638AC15F23}" type="slidenum">
              <a:rPr lang="en-US" sz="1200">
                <a:latin typeface="Calibri" charset="0"/>
              </a:rPr>
              <a:pPr eaLnBrk="1" hangingPunct="1"/>
              <a:t>47</a:t>
            </a:fld>
            <a:endParaRPr lang="en-US" sz="12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2F28A7-BAEA-8741-8B7C-F3D76932D029}" type="slidenum">
              <a:rPr lang="en-US" smtClean="0"/>
              <a:t>3</a:t>
            </a:fld>
            <a:endParaRPr lang="en-US"/>
          </a:p>
        </p:txBody>
      </p:sp>
    </p:spTree>
    <p:extLst>
      <p:ext uri="{BB962C8B-B14F-4D97-AF65-F5344CB8AC3E}">
        <p14:creationId xmlns:p14="http://schemas.microsoft.com/office/powerpoint/2010/main" val="1497909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auxiliary assumptions</a:t>
            </a: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48</a:t>
            </a:fld>
            <a:endParaRPr lang="en-US"/>
          </a:p>
        </p:txBody>
      </p:sp>
    </p:spTree>
    <p:extLst>
      <p:ext uri="{BB962C8B-B14F-4D97-AF65-F5344CB8AC3E}">
        <p14:creationId xmlns:p14="http://schemas.microsoft.com/office/powerpoint/2010/main" val="1330624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dry tasteless cracker against which the special qualities of each individual cheese can be truly appreciated.</a:t>
            </a:r>
          </a:p>
          <a:p>
            <a:endParaRPr lang="en-US" baseline="0" dirty="0" smtClean="0"/>
          </a:p>
          <a:p>
            <a:r>
              <a:rPr lang="en-US" dirty="0" smtClean="0"/>
              <a:t>Just as we can’t evaluate</a:t>
            </a:r>
            <a:r>
              <a:rPr lang="en-US" baseline="0" dirty="0" smtClean="0"/>
              <a:t> the flavors of the cheeses when combined in a complex dish, we can’t evaluate the individual effects of the many different ecological processes when all combined in an overly complex model.  One way of making progress is to see what the process of interest does against the background of neutral theory.</a:t>
            </a:r>
          </a:p>
          <a:p>
            <a:endParaRPr lang="en-US" baseline="0" dirty="0" smtClean="0"/>
          </a:p>
          <a:p>
            <a:r>
              <a:rPr lang="en-US" baseline="0" dirty="0" smtClean="0"/>
              <a:t>Dispersal limitation cheese</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49</a:t>
            </a:fld>
            <a:endParaRPr lang="en-US"/>
          </a:p>
        </p:txBody>
      </p:sp>
    </p:spTree>
    <p:extLst>
      <p:ext uri="{BB962C8B-B14F-4D97-AF65-F5344CB8AC3E}">
        <p14:creationId xmlns:p14="http://schemas.microsoft.com/office/powerpoint/2010/main" val="2674514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smtClean="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50</a:t>
            </a:fld>
            <a:endParaRPr lang="en-US" sz="12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can be challenged with data that they either make no prediction about, or make an incorrect prediction about – not necessarily a bad thing for the model or the usefulness of the exercise.</a:t>
            </a:r>
          </a:p>
          <a:p>
            <a:endParaRPr lang="en-US" dirty="0"/>
          </a:p>
          <a:p>
            <a:r>
              <a:rPr lang="en-US" dirty="0"/>
              <a:t>Might predict without understanding (machine learning) or understand without predicting (use data to parameterize / assess different processes)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51</a:t>
            </a:fld>
            <a:endParaRPr lang="en-US"/>
          </a:p>
        </p:txBody>
      </p:sp>
    </p:spTree>
    <p:extLst>
      <p:ext uri="{BB962C8B-B14F-4D97-AF65-F5344CB8AC3E}">
        <p14:creationId xmlns:p14="http://schemas.microsoft.com/office/powerpoint/2010/main" val="810086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Fitting a model to some data can help choose between the processes incorporated in that model (e.g. parameters that tweak different processes) but – can get multiple solutions that are equally good</a:t>
            </a: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52</a:t>
            </a:fld>
            <a:endParaRPr lang="en-US"/>
          </a:p>
        </p:txBody>
      </p:sp>
    </p:spTree>
    <p:extLst>
      <p:ext uri="{BB962C8B-B14F-4D97-AF65-F5344CB8AC3E}">
        <p14:creationId xmlns:p14="http://schemas.microsoft.com/office/powerpoint/2010/main" val="481526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Fitting to understand is less stringent because model can fail and be useful </a:t>
            </a: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53</a:t>
            </a:fld>
            <a:endParaRPr lang="en-US"/>
          </a:p>
        </p:txBody>
      </p:sp>
    </p:spTree>
    <p:extLst>
      <p:ext uri="{BB962C8B-B14F-4D97-AF65-F5344CB8AC3E}">
        <p14:creationId xmlns:p14="http://schemas.microsoft.com/office/powerpoint/2010/main" val="2349736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but similarly can find all models equally good.</a:t>
            </a: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54</a:t>
            </a:fld>
            <a:endParaRPr lang="en-US"/>
          </a:p>
        </p:txBody>
      </p:sp>
    </p:spTree>
    <p:extLst>
      <p:ext uri="{BB962C8B-B14F-4D97-AF65-F5344CB8AC3E}">
        <p14:creationId xmlns:p14="http://schemas.microsoft.com/office/powerpoint/2010/main" val="2286875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Simplest model wins IMO.</a:t>
            </a:r>
          </a:p>
          <a:p>
            <a:pPr defTabSz="457155">
              <a:defRPr/>
            </a:pPr>
            <a:endParaRPr lang="en-US"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55</a:t>
            </a:fld>
            <a:endParaRPr lang="en-US"/>
          </a:p>
        </p:txBody>
      </p:sp>
    </p:spTree>
    <p:extLst>
      <p:ext uri="{BB962C8B-B14F-4D97-AF65-F5344CB8AC3E}">
        <p14:creationId xmlns:p14="http://schemas.microsoft.com/office/powerpoint/2010/main" val="3792308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use of neutral </a:t>
            </a:r>
            <a:r>
              <a:rPr lang="en-US" dirty="0" err="1">
                <a:solidFill>
                  <a:srgbClr val="FF0000"/>
                </a:solidFill>
              </a:rPr>
              <a:t>thoery</a:t>
            </a:r>
            <a:r>
              <a:rPr lang="en-US" dirty="0">
                <a:solidFill>
                  <a:srgbClr val="FF0000"/>
                </a:solidFill>
              </a:rPr>
              <a:t> as a </a:t>
            </a:r>
            <a:r>
              <a:rPr lang="en-US" b="1" dirty="0">
                <a:solidFill>
                  <a:srgbClr val="FF0000"/>
                </a:solidFill>
              </a:rPr>
              <a:t>null model</a:t>
            </a:r>
            <a:r>
              <a:rPr lang="en-US" dirty="0">
                <a:solidFill>
                  <a:srgbClr val="FF0000"/>
                </a:solidFill>
              </a:rPr>
              <a:t> is in this category. – to be clear – null model rejected means something more needed (can infer what) – null model accepted means data not powerful enough to highlight the things we’ve left out.</a:t>
            </a:r>
            <a:endParaRPr lang="en-US" dirty="0">
              <a:latin typeface="Calibri" charset="0"/>
            </a:endParaRPr>
          </a:p>
          <a:p>
            <a:pPr defTabSz="457155">
              <a:defRPr/>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56</a:t>
            </a:fld>
            <a:endParaRPr lang="en-US"/>
          </a:p>
        </p:txBody>
      </p:sp>
    </p:spTree>
    <p:extLst>
      <p:ext uri="{BB962C8B-B14F-4D97-AF65-F5344CB8AC3E}">
        <p14:creationId xmlns:p14="http://schemas.microsoft.com/office/powerpoint/2010/main" val="3792308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57</a:t>
            </a:fld>
            <a:endParaRPr lang="en-US"/>
          </a:p>
        </p:txBody>
      </p:sp>
    </p:spTree>
    <p:extLst>
      <p:ext uri="{BB962C8B-B14F-4D97-AF65-F5344CB8AC3E}">
        <p14:creationId xmlns:p14="http://schemas.microsoft.com/office/powerpoint/2010/main" val="2711768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 </a:t>
            </a:r>
            <a:r>
              <a:rPr lang="en-US" dirty="0" err="1" smtClean="0"/>
              <a:t>petaFLOPS</a:t>
            </a:r>
            <a:endParaRPr lang="en-US" dirty="0" smtClean="0"/>
          </a:p>
          <a:p>
            <a:r>
              <a:rPr lang="en-US" dirty="0" smtClean="0"/>
              <a:t>In one case 1 </a:t>
            </a:r>
            <a:r>
              <a:rPr lang="en-US" dirty="0" err="1" smtClean="0"/>
              <a:t>quintillian</a:t>
            </a:r>
            <a:r>
              <a:rPr lang="en-US" baseline="0" dirty="0" smtClean="0"/>
              <a:t> ops per second. (10^18)</a:t>
            </a:r>
            <a:endParaRPr lang="en-US" dirty="0" smtClean="0"/>
          </a:p>
          <a:p>
            <a:r>
              <a:rPr lang="en-US" dirty="0" err="1" smtClean="0"/>
              <a:t>exaop</a:t>
            </a:r>
            <a:r>
              <a:rPr lang="en-US" dirty="0" smtClean="0"/>
              <a:t> actually hit </a:t>
            </a:r>
            <a:r>
              <a:rPr lang="nb-NO" dirty="0" smtClean="0"/>
              <a:t>1.88 </a:t>
            </a:r>
            <a:r>
              <a:rPr lang="mr-IN" dirty="0" smtClean="0"/>
              <a:t>–</a:t>
            </a:r>
            <a:r>
              <a:rPr lang="nb-NO" dirty="0" smtClean="0"/>
              <a:t> </a:t>
            </a:r>
            <a:r>
              <a:rPr lang="nb-NO" dirty="0" err="1" smtClean="0"/>
              <a:t>genomic</a:t>
            </a:r>
            <a:r>
              <a:rPr lang="nb-NO" dirty="0" smtClean="0"/>
              <a:t> </a:t>
            </a:r>
            <a:r>
              <a:rPr lang="nb-NO" dirty="0" err="1" smtClean="0"/>
              <a:t>analysis</a:t>
            </a:r>
            <a:endParaRPr lang="en-US" dirty="0" smtClean="0"/>
          </a:p>
          <a:p>
            <a:r>
              <a:rPr lang="en-US" dirty="0" smtClean="0"/>
              <a:t>9,216 POWER9 22-core CPUs</a:t>
            </a:r>
          </a:p>
          <a:p>
            <a:r>
              <a:rPr lang="en-US" dirty="0" smtClean="0"/>
              <a:t>27,648 </a:t>
            </a:r>
            <a:r>
              <a:rPr lang="en-US" dirty="0" err="1" smtClean="0"/>
              <a:t>Nvidia</a:t>
            </a:r>
            <a:r>
              <a:rPr lang="en-US" dirty="0" smtClean="0"/>
              <a:t> Tesla V100 GPUs[1]</a:t>
            </a:r>
          </a:p>
          <a:p>
            <a:endParaRPr lang="en-US" dirty="0" smtClean="0"/>
          </a:p>
          <a:p>
            <a:r>
              <a:rPr lang="en-US" dirty="0" smtClean="0"/>
              <a:t>76 </a:t>
            </a:r>
            <a:r>
              <a:rPr lang="en-US" dirty="0" err="1" smtClean="0"/>
              <a:t>milli</a:t>
            </a:r>
            <a:r>
              <a:rPr lang="en-US" smtClean="0"/>
              <a:t> seconds</a:t>
            </a:r>
            <a:r>
              <a:rPr lang="en-US" dirty="0" smtClean="0"/>
              <a:t>.</a:t>
            </a:r>
            <a:endParaRPr lang="en-US" dirty="0"/>
          </a:p>
        </p:txBody>
      </p:sp>
      <p:sp>
        <p:nvSpPr>
          <p:cNvPr id="4" name="Slide Number Placeholder 3"/>
          <p:cNvSpPr>
            <a:spLocks noGrp="1"/>
          </p:cNvSpPr>
          <p:nvPr>
            <p:ph type="sldNum" sz="quarter" idx="10"/>
          </p:nvPr>
        </p:nvSpPr>
        <p:spPr/>
        <p:txBody>
          <a:bodyPr/>
          <a:lstStyle/>
          <a:p>
            <a:fld id="{C72F28A7-BAEA-8741-8B7C-F3D76932D029}" type="slidenum">
              <a:rPr lang="en-US" smtClean="0"/>
              <a:t>4</a:t>
            </a:fld>
            <a:endParaRPr lang="en-US"/>
          </a:p>
        </p:txBody>
      </p:sp>
    </p:spTree>
    <p:extLst>
      <p:ext uri="{BB962C8B-B14F-4D97-AF65-F5344CB8AC3E}">
        <p14:creationId xmlns:p14="http://schemas.microsoft.com/office/powerpoint/2010/main" val="1497909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58</a:t>
            </a:fld>
            <a:endParaRPr lang="en-US"/>
          </a:p>
        </p:txBody>
      </p:sp>
    </p:spTree>
    <p:extLst>
      <p:ext uri="{BB962C8B-B14F-4D97-AF65-F5344CB8AC3E}">
        <p14:creationId xmlns:p14="http://schemas.microsoft.com/office/powerpoint/2010/main" val="2711768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special case of missing processes, nobody minds what’s in it, they just hate what’s not in it. (recipe – mixed eggs and flour etc.)</a:t>
            </a:r>
          </a:p>
          <a:p>
            <a:pPr defTabSz="457155">
              <a:defRPr/>
            </a:pPr>
            <a:r>
              <a:rPr lang="en-US" dirty="0">
                <a:solidFill>
                  <a:srgbClr val="FF0000"/>
                </a:solidFill>
              </a:rPr>
              <a:t>NT as a starting point for something else.</a:t>
            </a:r>
          </a:p>
          <a:p>
            <a:pPr defTabSz="457155">
              <a:defRPr/>
            </a:pPr>
            <a:r>
              <a:rPr lang="en-US" dirty="0">
                <a:solidFill>
                  <a:srgbClr val="FF0000"/>
                </a:solidFill>
              </a:rPr>
              <a:t>It’s powerful to force people to think carefully by leaving out the things that are normally first to be invoked as an ‘explanation’ of something we’ve observed.</a:t>
            </a: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59</a:t>
            </a:fld>
            <a:endParaRPr lang="en-US"/>
          </a:p>
        </p:txBody>
      </p:sp>
    </p:spTree>
    <p:extLst>
      <p:ext uri="{BB962C8B-B14F-4D97-AF65-F5344CB8AC3E}">
        <p14:creationId xmlns:p14="http://schemas.microsoft.com/office/powerpoint/2010/main" val="1509433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special case of missing processes, nobody minds what’s in it, they just hate what’s not in it. (recipe – flour and a little water – maybe dry </a:t>
            </a:r>
            <a:r>
              <a:rPr lang="en-US" dirty="0" err="1">
                <a:solidFill>
                  <a:srgbClr val="FF0000"/>
                </a:solidFill>
              </a:rPr>
              <a:t>tastless</a:t>
            </a:r>
            <a:r>
              <a:rPr lang="en-US" dirty="0">
                <a:solidFill>
                  <a:srgbClr val="FF0000"/>
                </a:solidFill>
              </a:rPr>
              <a:t> cracker – (maybe a cake, maybe vegetables and cheese - etc.)</a:t>
            </a:r>
          </a:p>
          <a:p>
            <a:pPr defTabSz="457155">
              <a:defRPr/>
            </a:pPr>
            <a:r>
              <a:rPr lang="en-US" dirty="0">
                <a:solidFill>
                  <a:srgbClr val="FF0000"/>
                </a:solidFill>
              </a:rPr>
              <a:t>NT as a starting point for something else.</a:t>
            </a:r>
          </a:p>
          <a:p>
            <a:pPr defTabSz="457155">
              <a:defRPr/>
            </a:pPr>
            <a:r>
              <a:rPr lang="en-US" dirty="0">
                <a:solidFill>
                  <a:srgbClr val="FF0000"/>
                </a:solidFill>
              </a:rPr>
              <a:t>It’s powerful to force people to think carefully by leaving out the things that are normally first to be invoked as an ‘explanation’ of something we’ve observed.</a:t>
            </a:r>
          </a:p>
          <a:p>
            <a:pPr defTabSz="457155">
              <a:defRPr/>
            </a:pPr>
            <a:r>
              <a:rPr lang="en-US" dirty="0">
                <a:solidFill>
                  <a:srgbClr val="FF0000"/>
                </a:solidFill>
              </a:rPr>
              <a:t>I have a hypothesis that NT can fit anything, but that the rules you apply might be obscure and forced so it would cease to be useful.</a:t>
            </a: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60</a:t>
            </a:fld>
            <a:endParaRPr lang="en-US"/>
          </a:p>
        </p:txBody>
      </p:sp>
    </p:spTree>
    <p:extLst>
      <p:ext uri="{BB962C8B-B14F-4D97-AF65-F5344CB8AC3E}">
        <p14:creationId xmlns:p14="http://schemas.microsoft.com/office/powerpoint/2010/main" val="1509433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B0C881F5-F255-9043-A195-97074334130B}" type="slidenum">
              <a:rPr lang="en-GB" sz="1200" baseline="0"/>
              <a:pPr eaLnBrk="1" hangingPunct="1"/>
              <a:t>61</a:t>
            </a:fld>
            <a:endParaRPr lang="en-GB" sz="1200" baseline="0"/>
          </a:p>
        </p:txBody>
      </p:sp>
      <p:sp>
        <p:nvSpPr>
          <p:cNvPr id="37891" name="Rectangle 2"/>
          <p:cNvSpPr>
            <a:spLocks noGrp="1" noRot="1" noChangeAspect="1" noChangeArrowheads="1" noTextEdit="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ea typeface="ＭＳ Ｐゴシック" charset="0"/>
                <a:cs typeface="ＭＳ Ｐゴシック" charset="0"/>
              </a:rPr>
              <a:t>ATTENTION</a:t>
            </a:r>
            <a:r>
              <a:rPr lang="en-US" baseline="0" dirty="0" smtClean="0">
                <a:ea typeface="ＭＳ Ｐゴシック" charset="0"/>
                <a:cs typeface="ＭＳ Ｐゴシック" charset="0"/>
              </a:rPr>
              <a:t> </a:t>
            </a:r>
            <a:r>
              <a:rPr lang="en-US" dirty="0" smtClean="0">
                <a:ea typeface="ＭＳ Ｐゴシック" charset="0"/>
                <a:cs typeface="ＭＳ Ｐゴシック" charset="0"/>
              </a:rPr>
              <a:t>Talk</a:t>
            </a:r>
            <a:r>
              <a:rPr lang="en-US" baseline="0" dirty="0" smtClean="0">
                <a:ea typeface="ＭＳ Ｐゴシック" charset="0"/>
                <a:cs typeface="ＭＳ Ｐゴシック" charset="0"/>
              </a:rPr>
              <a:t> about octaves here</a:t>
            </a:r>
            <a:endParaRPr lang="en-US" dirty="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72BD57B3-9593-5B49-9AC0-D2DE0B98CB31}" type="slidenum">
              <a:rPr lang="en-GB" sz="1200" baseline="0"/>
              <a:pPr eaLnBrk="1" hangingPunct="1"/>
              <a:t>64</a:t>
            </a:fld>
            <a:endParaRPr lang="en-GB" sz="1200" baseline="0"/>
          </a:p>
        </p:txBody>
      </p:sp>
      <p:sp>
        <p:nvSpPr>
          <p:cNvPr id="51203" name="Rectangle 2"/>
          <p:cNvSpPr>
            <a:spLocks noGrp="1" noRot="1" noChangeAspect="1" noChangeArrowheads="1" noTextEdit="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34B38A99-94D2-3F4C-9ACE-338FB90C69C0}" type="slidenum">
              <a:rPr lang="en-GB" sz="1200" baseline="0"/>
              <a:pPr eaLnBrk="1" hangingPunct="1"/>
              <a:t>65</a:t>
            </a:fld>
            <a:endParaRPr lang="en-GB" sz="1200" baseline="0"/>
          </a:p>
        </p:txBody>
      </p:sp>
      <p:sp>
        <p:nvSpPr>
          <p:cNvPr id="57347" name="Rectangle 2"/>
          <p:cNvSpPr>
            <a:spLocks noGrp="1" noRot="1" noChangeAspect="1" noChangeArrowheads="1" noTextEdit="1"/>
          </p:cNvSpPr>
          <p:nvPr>
            <p:ph type="sldImg"/>
          </p:nvPr>
        </p:nvSpPr>
        <p:spPr>
          <a:solidFill>
            <a:srgbClr val="FFFFFF"/>
          </a:solidFill>
          <a:ln/>
        </p:spPr>
      </p:sp>
      <p:sp>
        <p:nvSpPr>
          <p:cNvPr id="5734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330E3C1C-76E7-974D-B14E-FB9EC5BDABAF}" type="slidenum">
              <a:rPr lang="en-GB" sz="1200" baseline="0"/>
              <a:pPr eaLnBrk="1" hangingPunct="1"/>
              <a:t>66</a:t>
            </a:fld>
            <a:endParaRPr lang="en-GB" sz="1200" baseline="0"/>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F3A4CDB2-9ED9-1149-AB1E-DD5E930D93EB}" type="slidenum">
              <a:rPr lang="en-GB" sz="1200" baseline="0"/>
              <a:pPr eaLnBrk="1" hangingPunct="1"/>
              <a:t>67</a:t>
            </a:fld>
            <a:endParaRPr lang="en-GB" sz="1200" baseline="0"/>
          </a:p>
        </p:txBody>
      </p:sp>
      <p:sp>
        <p:nvSpPr>
          <p:cNvPr id="61443" name="Rectangle 2"/>
          <p:cNvSpPr>
            <a:spLocks noGrp="1" noRot="1" noChangeAspect="1" noChangeArrowheads="1" noTextEdit="1"/>
          </p:cNvSpPr>
          <p:nvPr>
            <p:ph type="sldImg"/>
          </p:nvPr>
        </p:nvSpPr>
        <p:spPr>
          <a:solidFill>
            <a:srgbClr val="FFFFFF"/>
          </a:solidFill>
          <a:ln/>
        </p:spPr>
      </p:sp>
      <p:sp>
        <p:nvSpPr>
          <p:cNvPr id="6144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E447D3AF-725F-CA49-989C-ADF94F86A9FC}" type="slidenum">
              <a:rPr lang="en-GB" sz="1200" baseline="0"/>
              <a:pPr eaLnBrk="1" hangingPunct="1"/>
              <a:t>68</a:t>
            </a:fld>
            <a:endParaRPr lang="en-GB" sz="1200" baseline="0"/>
          </a:p>
        </p:txBody>
      </p:sp>
      <p:sp>
        <p:nvSpPr>
          <p:cNvPr id="63491" name="Rectangle 2"/>
          <p:cNvSpPr>
            <a:spLocks noGrp="1" noRot="1" noChangeAspect="1" noChangeArrowheads="1" noTextEdit="1"/>
          </p:cNvSpPr>
          <p:nvPr>
            <p:ph type="sldImg"/>
          </p:nvPr>
        </p:nvSpPr>
        <p:spPr>
          <a:solidFill>
            <a:srgbClr val="FFFFFF"/>
          </a:solidFill>
          <a:ln/>
        </p:spPr>
      </p:sp>
      <p:sp>
        <p:nvSpPr>
          <p:cNvPr id="6349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72CA3931-ED8B-AD41-848C-BCD621ACC38D}" type="slidenum">
              <a:rPr lang="en-GB" sz="1200" baseline="0"/>
              <a:pPr eaLnBrk="1" hangingPunct="1"/>
              <a:t>69</a:t>
            </a:fld>
            <a:endParaRPr lang="en-GB" sz="1200" baseline="0"/>
          </a:p>
        </p:txBody>
      </p:sp>
      <p:sp>
        <p:nvSpPr>
          <p:cNvPr id="67587" name="Rectangle 1026"/>
          <p:cNvSpPr>
            <a:spLocks noGrp="1" noRot="1" noChangeAspect="1" noChangeArrowheads="1" noTextEdit="1"/>
          </p:cNvSpPr>
          <p:nvPr>
            <p:ph type="sldImg"/>
          </p:nvPr>
        </p:nvSpPr>
        <p:spPr>
          <a:solidFill>
            <a:srgbClr val="FFFFFF"/>
          </a:solidFill>
          <a:ln/>
        </p:spPr>
      </p:sp>
      <p:sp>
        <p:nvSpPr>
          <p:cNvPr id="67588"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sz="1200" kern="1200" dirty="0" smtClean="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a:t>
            </a:fld>
            <a:endParaRPr lang="en-US"/>
          </a:p>
        </p:txBody>
      </p:sp>
    </p:spTree>
    <p:extLst>
      <p:ext uri="{BB962C8B-B14F-4D97-AF65-F5344CB8AC3E}">
        <p14:creationId xmlns:p14="http://schemas.microsoft.com/office/powerpoint/2010/main" val="2200597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FF"/>
                </a:solidFill>
              </a:rPr>
              <a:t>There is a difference between a phenomenological and a mechanistic model</a:t>
            </a:r>
          </a:p>
          <a:p>
            <a:pPr defTabSz="457155">
              <a:defRPr/>
            </a:pPr>
            <a:r>
              <a:rPr lang="en-US" dirty="0">
                <a:solidFill>
                  <a:srgbClr val="0000FF"/>
                </a:solidFill>
              </a:rPr>
              <a:t>The </a:t>
            </a:r>
            <a:r>
              <a:rPr lang="en-US" dirty="0" err="1">
                <a:solidFill>
                  <a:srgbClr val="0000FF"/>
                </a:solidFill>
              </a:rPr>
              <a:t>defenition</a:t>
            </a:r>
            <a:r>
              <a:rPr lang="en-US" dirty="0">
                <a:solidFill>
                  <a:srgbClr val="0000FF"/>
                </a:solidFill>
              </a:rPr>
              <a:t> of mechanistic regresses infinitely. There is an endless chain of possible things one can add to any model, but each thing comes at a cost. In the end we’ve created something so complex we don’t understand it ourselves</a:t>
            </a: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70</a:t>
            </a:fld>
            <a:endParaRPr lang="en-US"/>
          </a:p>
        </p:txBody>
      </p:sp>
    </p:spTree>
    <p:extLst>
      <p:ext uri="{BB962C8B-B14F-4D97-AF65-F5344CB8AC3E}">
        <p14:creationId xmlns:p14="http://schemas.microsoft.com/office/powerpoint/2010/main" val="1509433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0000FF"/>
                </a:solidFill>
              </a:rPr>
              <a:t>So – in the context that all models are wrong – why not use a neutral model for this?</a:t>
            </a:r>
          </a:p>
          <a:p>
            <a:r>
              <a:rPr lang="en-US" dirty="0">
                <a:solidFill>
                  <a:srgbClr val="0000FF"/>
                </a:solidFill>
              </a:rPr>
              <a:t>Arguments about neutral theory / vs. </a:t>
            </a:r>
            <a:r>
              <a:rPr lang="en-US" dirty="0" err="1">
                <a:solidFill>
                  <a:srgbClr val="0000FF"/>
                </a:solidFill>
              </a:rPr>
              <a:t>statisical</a:t>
            </a:r>
            <a:r>
              <a:rPr lang="en-US" dirty="0">
                <a:solidFill>
                  <a:srgbClr val="0000FF"/>
                </a:solidFill>
              </a:rPr>
              <a:t> model is not comparing like with like. </a:t>
            </a:r>
          </a:p>
          <a:p>
            <a:r>
              <a:rPr lang="en-US" dirty="0">
                <a:solidFill>
                  <a:srgbClr val="0000FF"/>
                </a:solidFill>
              </a:rPr>
              <a:t>Pure stats, are somehow made immune – that’s wrong! Part of the reason is that lack of mechanism means they only predict what they are designed to predict. </a:t>
            </a:r>
          </a:p>
          <a:p>
            <a:r>
              <a:rPr lang="en-US" dirty="0">
                <a:solidFill>
                  <a:srgbClr val="0000FF"/>
                </a:solidFill>
              </a:rPr>
              <a:t>Things like machine learning – we don’t know why it’s working – it just does.</a:t>
            </a:r>
          </a:p>
          <a:p>
            <a:r>
              <a:rPr lang="en-US" dirty="0">
                <a:solidFill>
                  <a:srgbClr val="0000FF"/>
                </a:solidFill>
              </a:rPr>
              <a:t>I think</a:t>
            </a:r>
            <a:r>
              <a:rPr lang="is-IS" dirty="0">
                <a:solidFill>
                  <a:srgbClr val="0000FF"/>
                </a:solidFill>
              </a:rPr>
              <a:t>…. </a:t>
            </a:r>
            <a:r>
              <a:rPr lang="en-US" dirty="0">
                <a:solidFill>
                  <a:srgbClr val="0000FF"/>
                </a:solidFill>
              </a:rPr>
              <a:t>N</a:t>
            </a:r>
            <a:r>
              <a:rPr lang="is-IS" dirty="0">
                <a:solidFill>
                  <a:srgbClr val="0000FF"/>
                </a:solidFill>
              </a:rPr>
              <a:t>othing wrong!</a:t>
            </a:r>
            <a:endParaRPr lang="en-US" dirty="0">
              <a:solidFill>
                <a:srgbClr val="0000FF"/>
              </a:solidFill>
            </a:endParaRP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71</a:t>
            </a:fld>
            <a:endParaRPr lang="en-US"/>
          </a:p>
        </p:txBody>
      </p:sp>
    </p:spTree>
    <p:extLst>
      <p:ext uri="{BB962C8B-B14F-4D97-AF65-F5344CB8AC3E}">
        <p14:creationId xmlns:p14="http://schemas.microsoft.com/office/powerpoint/2010/main" val="1509433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represent</a:t>
            </a:r>
            <a:r>
              <a:rPr lang="en-US" baseline="0" dirty="0" smtClean="0"/>
              <a:t> the mean of a large number of independent experiments</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74</a:t>
            </a:fld>
            <a:endParaRPr lang="en-US"/>
          </a:p>
        </p:txBody>
      </p:sp>
    </p:spTree>
    <p:extLst>
      <p:ext uri="{BB962C8B-B14F-4D97-AF65-F5344CB8AC3E}">
        <p14:creationId xmlns:p14="http://schemas.microsoft.com/office/powerpoint/2010/main" val="752862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75</a:t>
            </a:fld>
            <a:endParaRPr lang="en-US"/>
          </a:p>
        </p:txBody>
      </p:sp>
    </p:spTree>
    <p:extLst>
      <p:ext uri="{BB962C8B-B14F-4D97-AF65-F5344CB8AC3E}">
        <p14:creationId xmlns:p14="http://schemas.microsoft.com/office/powerpoint/2010/main" val="836543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These people are neutral theorists applying neutral theory</a:t>
            </a: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E508BF-0F8F-5D48-B4ED-7CD1FCDD7E37}" type="slidenum">
              <a:rPr lang="en-US" sz="1200">
                <a:latin typeface="Calibri" charset="0"/>
              </a:rPr>
              <a:pPr eaLnBrk="1" hangingPunct="1"/>
              <a:t>76</a:t>
            </a:fld>
            <a:endParaRPr lang="en-US" sz="12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These people are neutral theorists applying neutral theory</a:t>
            </a: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E508BF-0F8F-5D48-B4ED-7CD1FCDD7E37}" type="slidenum">
              <a:rPr lang="en-US" sz="1200">
                <a:latin typeface="Calibri" charset="0"/>
              </a:rPr>
              <a:pPr eaLnBrk="1" hangingPunct="1"/>
              <a:t>77</a:t>
            </a:fld>
            <a:endParaRPr lang="en-US" sz="12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still a difference between equal probability and unequal probability.  Non random neutral is indeed</a:t>
            </a:r>
            <a:r>
              <a:rPr lang="en-US" baseline="0" dirty="0" smtClean="0"/>
              <a:t> useless.</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78</a:t>
            </a:fld>
            <a:endParaRPr lang="en-US"/>
          </a:p>
        </p:txBody>
      </p:sp>
    </p:spTree>
    <p:extLst>
      <p:ext uri="{BB962C8B-B14F-4D97-AF65-F5344CB8AC3E}">
        <p14:creationId xmlns:p14="http://schemas.microsoft.com/office/powerpoint/2010/main" val="1328229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libri" charset="0"/>
                <a:ea typeface="ＭＳ Ｐゴシック" charset="0"/>
                <a:cs typeface="ＭＳ Ｐゴシック" charset="0"/>
              </a:rPr>
              <a:t>Instrumentalism</a:t>
            </a:r>
            <a:r>
              <a:rPr lang="mr-IN" dirty="0" smtClean="0">
                <a:latin typeface="Calibri" charset="0"/>
                <a:ea typeface="ＭＳ Ｐゴシック" charset="0"/>
                <a:cs typeface="ＭＳ Ｐゴシック" charset="0"/>
              </a:rPr>
              <a:t>…</a:t>
            </a:r>
            <a:r>
              <a:rPr lang="en-US" dirty="0" smtClean="0">
                <a:latin typeface="Calibri" charset="0"/>
                <a:ea typeface="ＭＳ Ｐゴシック" charset="0"/>
                <a:cs typeface="ＭＳ Ｐゴシック" charset="0"/>
              </a:rPr>
              <a:t> a pragmatic philosophical approach which regards an activity (such as science, law, or education) chiefly as an instrument or tool for some practical purpose, rather than in more absolute or ideal terms</a:t>
            </a:r>
          </a:p>
          <a:p>
            <a:r>
              <a:rPr lang="en-US" dirty="0" smtClean="0">
                <a:latin typeface="Calibri" charset="0"/>
                <a:ea typeface="ＭＳ Ｐゴシック" charset="0"/>
                <a:cs typeface="ＭＳ Ｐゴシック" charset="0"/>
              </a:rPr>
              <a:t>Realism</a:t>
            </a:r>
            <a:r>
              <a:rPr lang="mr-IN" dirty="0" smtClean="0">
                <a:latin typeface="Calibri" charset="0"/>
                <a:ea typeface="ＭＳ Ｐゴシック" charset="0"/>
                <a:cs typeface="ＭＳ Ｐゴシック" charset="0"/>
              </a:rPr>
              <a:t>…</a:t>
            </a:r>
            <a:r>
              <a:rPr lang="en-US" dirty="0" smtClean="0">
                <a:latin typeface="Calibri" charset="0"/>
                <a:ea typeface="ＭＳ Ｐゴシック" charset="0"/>
                <a:cs typeface="ＭＳ Ｐゴシック" charset="0"/>
              </a:rPr>
              <a:t>. Must exist in reality</a:t>
            </a:r>
            <a:r>
              <a:rPr lang="en-US" baseline="0" dirty="0" smtClean="0">
                <a:latin typeface="Calibri" charset="0"/>
                <a:ea typeface="ＭＳ Ｐゴシック" charset="0"/>
                <a:cs typeface="ＭＳ Ｐゴシック" charset="0"/>
              </a:rPr>
              <a:t> </a:t>
            </a:r>
            <a:r>
              <a:rPr lang="mr-IN" baseline="0" dirty="0" smtClean="0">
                <a:latin typeface="Calibri" charset="0"/>
                <a:ea typeface="ＭＳ Ｐゴシック" charset="0"/>
                <a:cs typeface="ＭＳ Ｐゴシック" charset="0"/>
              </a:rPr>
              <a:t>–</a:t>
            </a:r>
            <a:r>
              <a:rPr lang="en-US" baseline="0" dirty="0" smtClean="0">
                <a:latin typeface="Calibri" charset="0"/>
                <a:ea typeface="ＭＳ Ｐゴシック" charset="0"/>
                <a:cs typeface="ＭＳ Ｐゴシック" charset="0"/>
              </a:rPr>
              <a:t> model’s assumptions are violated so must be useless.</a:t>
            </a:r>
            <a:endParaRPr lang="en-US" dirty="0" smtClean="0">
              <a:latin typeface="Calibri" charset="0"/>
              <a:ea typeface="ＭＳ Ｐゴシック" charset="0"/>
              <a:cs typeface="ＭＳ Ｐゴシック" charset="0"/>
            </a:endParaRPr>
          </a:p>
          <a:p>
            <a:endParaRPr lang="en-US"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Trade</a:t>
            </a:r>
            <a:r>
              <a:rPr lang="en-US" baseline="0" dirty="0" smtClean="0">
                <a:latin typeface="Calibri" charset="0"/>
                <a:ea typeface="ＭＳ Ｐゴシック" charset="0"/>
                <a:cs typeface="ＭＳ Ｐゴシック" charset="0"/>
              </a:rPr>
              <a:t> off between simplicity and complexity is inevitable – there is always a compromise to be made.</a:t>
            </a:r>
          </a:p>
          <a:p>
            <a:r>
              <a:rPr lang="en-US" baseline="0" dirty="0" smtClean="0">
                <a:latin typeface="Calibri" charset="0"/>
                <a:ea typeface="ＭＳ Ｐゴシック" charset="0"/>
                <a:cs typeface="ＭＳ Ｐゴシック" charset="0"/>
              </a:rPr>
              <a:t>In the extreme case an impossibly complex beast is created about which we understand little</a:t>
            </a:r>
          </a:p>
          <a:p>
            <a:r>
              <a:rPr lang="en-US" baseline="0" dirty="0" smtClean="0">
                <a:latin typeface="Calibri" charset="0"/>
                <a:ea typeface="ＭＳ Ｐゴシック" charset="0"/>
                <a:cs typeface="ＭＳ Ｐゴシック" charset="0"/>
              </a:rPr>
              <a:t>Keep the goals in mind</a:t>
            </a:r>
          </a:p>
          <a:p>
            <a:r>
              <a:rPr lang="en-US" baseline="0" dirty="0" smtClean="0">
                <a:latin typeface="Calibri" charset="0"/>
                <a:ea typeface="ＭＳ Ｐゴシック" charset="0"/>
                <a:cs typeface="ＭＳ Ｐゴシック" charset="0"/>
              </a:rPr>
              <a:t>Need models at all stages in scale</a:t>
            </a:r>
          </a:p>
          <a:p>
            <a:r>
              <a:rPr lang="en-US" baseline="0" dirty="0" smtClean="0">
                <a:latin typeface="Calibri" charset="0"/>
                <a:ea typeface="ＭＳ Ｐゴシック" charset="0"/>
                <a:cs typeface="ＭＳ Ｐゴシック" charset="0"/>
              </a:rPr>
              <a:t>Cost of increasing complexity is underappreciated (except for by mathematicians)</a:t>
            </a:r>
          </a:p>
          <a:p>
            <a:r>
              <a:rPr lang="en-US" baseline="0" dirty="0" smtClean="0">
                <a:latin typeface="Calibri" charset="0"/>
                <a:ea typeface="ＭＳ Ｐゴシック" charset="0"/>
                <a:cs typeface="ＭＳ Ｐゴシック" charset="0"/>
              </a:rPr>
              <a:t>Simple models fail because of something they left out that can perhaps be identified</a:t>
            </a:r>
          </a:p>
          <a:p>
            <a:r>
              <a:rPr lang="en-US" baseline="0" dirty="0" smtClean="0">
                <a:latin typeface="Calibri" charset="0"/>
                <a:ea typeface="ＭＳ Ｐゴシック" charset="0"/>
                <a:cs typeface="ＭＳ Ｐゴシック" charset="0"/>
              </a:rPr>
              <a:t>Complex models fail just as often because of something they erroneously included – simple is beautiful.</a:t>
            </a:r>
            <a:endParaRPr lang="en-US"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A good theory need no</a:t>
            </a:r>
            <a:r>
              <a:rPr lang="en-US" baseline="0" dirty="0" smtClean="0">
                <a:latin typeface="Calibri" charset="0"/>
                <a:ea typeface="ＭＳ Ｐゴシック" charset="0"/>
                <a:cs typeface="ＭＳ Ｐゴシック" charset="0"/>
              </a:rPr>
              <a:t>t be simple, but given several theories that achieve the same – simple is better – Occam’s </a:t>
            </a:r>
            <a:r>
              <a:rPr lang="en-US" baseline="0" dirty="0" err="1" smtClean="0">
                <a:latin typeface="Calibri" charset="0"/>
                <a:ea typeface="ＭＳ Ｐゴシック" charset="0"/>
                <a:cs typeface="ＭＳ Ｐゴシック" charset="0"/>
              </a:rPr>
              <a:t>rasor</a:t>
            </a:r>
            <a:endParaRPr lang="en-US" baseline="0" dirty="0" smtClean="0">
              <a:latin typeface="Calibri" charset="0"/>
              <a:ea typeface="ＭＳ Ｐゴシック" charset="0"/>
              <a:cs typeface="ＭＳ Ｐゴシック" charset="0"/>
            </a:endParaRPr>
          </a:p>
          <a:p>
            <a:endParaRPr lang="en-US" baseline="0" dirty="0" smtClean="0">
              <a:latin typeface="Calibri" charset="0"/>
              <a:ea typeface="ＭＳ Ｐゴシック" charset="0"/>
              <a:cs typeface="ＭＳ Ｐゴシック" charset="0"/>
            </a:endParaRPr>
          </a:p>
          <a:p>
            <a:r>
              <a:rPr lang="en-US" baseline="0" dirty="0" smtClean="0">
                <a:latin typeface="Calibri" charset="0"/>
                <a:ea typeface="ＭＳ Ｐゴシック" charset="0"/>
                <a:cs typeface="ＭＳ Ｐゴシック" charset="0"/>
              </a:rPr>
              <a:t>Cell biologist example</a:t>
            </a:r>
            <a:endParaRPr lang="en-US" dirty="0" smtClean="0">
              <a:latin typeface="Calibri"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79</a:t>
            </a:fld>
            <a:endParaRPr lang="en-US"/>
          </a:p>
        </p:txBody>
      </p:sp>
    </p:spTree>
    <p:extLst>
      <p:ext uri="{BB962C8B-B14F-4D97-AF65-F5344CB8AC3E}">
        <p14:creationId xmlns:p14="http://schemas.microsoft.com/office/powerpoint/2010/main" val="2815550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5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Calibri" charset="0"/>
                <a:ea typeface="ＭＳ Ｐゴシック" charset="0"/>
                <a:cs typeface="ＭＳ Ｐゴシック" charset="0"/>
              </a:rPr>
              <a:t>On exactitude in science.  In “A universal history </a:t>
            </a:r>
            <a:r>
              <a:rPr lang="cs-CZ" dirty="0" err="1">
                <a:latin typeface="Calibri" charset="0"/>
                <a:ea typeface="ＭＳ Ｐゴシック" charset="0"/>
                <a:cs typeface="ＭＳ Ｐゴシック" charset="0"/>
              </a:rPr>
              <a:t>of</a:t>
            </a:r>
            <a:r>
              <a:rPr lang="cs-CZ" dirty="0">
                <a:latin typeface="Calibri" charset="0"/>
                <a:ea typeface="ＭＳ Ｐゴシック" charset="0"/>
                <a:cs typeface="ＭＳ Ｐゴシック" charset="0"/>
              </a:rPr>
              <a:t> </a:t>
            </a:r>
            <a:r>
              <a:rPr lang="cs-CZ" dirty="0" err="1">
                <a:latin typeface="Calibri" charset="0"/>
                <a:ea typeface="ＭＳ Ｐゴシック" charset="0"/>
                <a:cs typeface="ＭＳ Ｐゴシック" charset="0"/>
              </a:rPr>
              <a:t>infamy</a:t>
            </a:r>
            <a:r>
              <a:rPr lang="cs-CZ" dirty="0" smtClean="0">
                <a:latin typeface="Calibri" charset="0"/>
                <a:ea typeface="ＭＳ Ｐゴシック" charset="0"/>
                <a:cs typeface="ＭＳ Ｐゴシック" charset="0"/>
              </a:rPr>
              <a:t>”</a:t>
            </a:r>
          </a:p>
          <a:p>
            <a:r>
              <a:rPr lang="cs-CZ" b="1" dirty="0" err="1" smtClean="0">
                <a:latin typeface="Calibri" charset="0"/>
                <a:ea typeface="ＭＳ Ｐゴシック" charset="0"/>
                <a:cs typeface="ＭＳ Ｐゴシック" charset="0"/>
              </a:rPr>
              <a:t>Harmon</a:t>
            </a:r>
            <a:r>
              <a:rPr lang="cs-CZ" b="1" dirty="0" smtClean="0">
                <a:latin typeface="Calibri" charset="0"/>
                <a:ea typeface="ＭＳ Ｐゴシック" charset="0"/>
                <a:cs typeface="ＭＳ Ｐゴシック" charset="0"/>
              </a:rPr>
              <a:t> hole</a:t>
            </a:r>
            <a:endParaRPr lang="en-US" b="1" dirty="0">
              <a:latin typeface="Calibri" charset="0"/>
              <a:ea typeface="ＭＳ Ｐゴシック" charset="0"/>
              <a:cs typeface="ＭＳ Ｐゴシック" charset="0"/>
            </a:endParaRPr>
          </a:p>
        </p:txBody>
      </p:sp>
      <p:sp>
        <p:nvSpPr>
          <p:cNvPr id="1751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88E1B7A-F584-4941-8973-21A2D3920902}" type="slidenum">
              <a:rPr lang="en-US" sz="1200">
                <a:latin typeface="Calibri" charset="0"/>
              </a:rPr>
              <a:pPr eaLnBrk="1" hangingPunct="1"/>
              <a:t>80</a:t>
            </a:fld>
            <a:endParaRPr lang="en-US" sz="12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smtClean="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81</a:t>
            </a:fld>
            <a:endParaRPr lang="en-US" sz="12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been helpful for</a:t>
            </a:r>
            <a:r>
              <a:rPr lang="en-US" baseline="0" dirty="0" smtClean="0"/>
              <a:t> us in biology to understand the complexities of the natural world by providing us a way to evaluate more and more advance models more and more accurately</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6</a:t>
            </a:fld>
            <a:endParaRPr lang="en-US"/>
          </a:p>
        </p:txBody>
      </p:sp>
    </p:spTree>
    <p:extLst>
      <p:ext uri="{BB962C8B-B14F-4D97-AF65-F5344CB8AC3E}">
        <p14:creationId xmlns:p14="http://schemas.microsoft.com/office/powerpoint/2010/main" val="33893473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7606026-D91C-2945-AB64-3CDEFA223729}" type="slidenum">
              <a:rPr lang="en-GB" sz="1200">
                <a:latin typeface="Calibri" charset="0"/>
              </a:rPr>
              <a:pPr eaLnBrk="1" hangingPunct="1"/>
              <a:t>91</a:t>
            </a:fld>
            <a:endParaRPr lang="en-GB" sz="1200">
              <a:latin typeface="Calibri" charset="0"/>
            </a:endParaRPr>
          </a:p>
        </p:txBody>
      </p:sp>
      <p:sp>
        <p:nvSpPr>
          <p:cNvPr id="2191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913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7606026-D91C-2945-AB64-3CDEFA223729}" type="slidenum">
              <a:rPr lang="en-GB" sz="1200">
                <a:latin typeface="Calibri" charset="0"/>
              </a:rPr>
              <a:pPr eaLnBrk="1" hangingPunct="1"/>
              <a:t>92</a:t>
            </a:fld>
            <a:endParaRPr lang="en-GB" sz="1200">
              <a:latin typeface="Calibri" charset="0"/>
            </a:endParaRPr>
          </a:p>
        </p:txBody>
      </p:sp>
      <p:sp>
        <p:nvSpPr>
          <p:cNvPr id="2191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913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7606026-D91C-2945-AB64-3CDEFA223729}" type="slidenum">
              <a:rPr lang="en-GB" sz="1200">
                <a:latin typeface="Calibri" charset="0"/>
              </a:rPr>
              <a:pPr eaLnBrk="1" hangingPunct="1"/>
              <a:t>93</a:t>
            </a:fld>
            <a:endParaRPr lang="en-GB" sz="1200">
              <a:latin typeface="Calibri" charset="0"/>
            </a:endParaRPr>
          </a:p>
        </p:txBody>
      </p:sp>
      <p:sp>
        <p:nvSpPr>
          <p:cNvPr id="2191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913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latin typeface="Calibri" charset="0"/>
                <a:ea typeface="ＭＳ Ｐゴシック" charset="0"/>
                <a:cs typeface="ＭＳ Ｐゴシック" charset="0"/>
              </a:rPr>
              <a:t>Learn</a:t>
            </a:r>
            <a:r>
              <a:rPr lang="en-GB" baseline="0" dirty="0" smtClean="0">
                <a:latin typeface="Calibri" charset="0"/>
                <a:ea typeface="ＭＳ Ｐゴシック" charset="0"/>
                <a:cs typeface="ＭＳ Ｐゴシック" charset="0"/>
              </a:rPr>
              <a:t> about computers and programming *as useful tools* from the perspective of a biologist</a:t>
            </a:r>
            <a:endParaRPr lang="en-US" dirty="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7</a:t>
            </a:fld>
            <a:endParaRPr lang="en-US" sz="12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latin typeface="Calibri" charset="0"/>
                <a:ea typeface="ＭＳ Ｐゴシック" charset="0"/>
                <a:cs typeface="ＭＳ Ｐゴシック" charset="0"/>
              </a:rPr>
              <a:t>Learn</a:t>
            </a:r>
            <a:r>
              <a:rPr lang="en-GB" baseline="0" dirty="0" smtClean="0">
                <a:latin typeface="Calibri" charset="0"/>
                <a:ea typeface="ＭＳ Ｐゴシック" charset="0"/>
                <a:cs typeface="ＭＳ Ｐゴシック" charset="0"/>
              </a:rPr>
              <a:t> about computers and programming *as useful tools* from the perspective of a biologist</a:t>
            </a:r>
            <a:endParaRPr lang="en-US" dirty="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8</a:t>
            </a:fld>
            <a:endParaRPr lang="en-US" sz="12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latin typeface="Calibri" charset="0"/>
                <a:ea typeface="ＭＳ Ｐゴシック" charset="0"/>
                <a:cs typeface="ＭＳ Ｐゴシック" charset="0"/>
              </a:rPr>
              <a:t>I’m not going to talk to you for 2 hours every day</a:t>
            </a:r>
            <a:r>
              <a:rPr lang="en-GB" baseline="0" dirty="0" smtClean="0">
                <a:latin typeface="Calibri" charset="0"/>
                <a:ea typeface="ＭＳ Ｐゴシック" charset="0"/>
                <a:cs typeface="ＭＳ Ｐゴシック" charset="0"/>
              </a:rPr>
              <a:t> – learn by doing</a:t>
            </a:r>
          </a:p>
          <a:p>
            <a:r>
              <a:rPr lang="en-GB" baseline="0" dirty="0" smtClean="0">
                <a:latin typeface="Calibri" charset="0"/>
                <a:ea typeface="ＭＳ Ｐゴシック" charset="0"/>
                <a:cs typeface="ＭＳ Ｐゴシック" charset="0"/>
              </a:rPr>
              <a:t>I’m going to stay to provide help and advice – till the end of the day</a:t>
            </a:r>
          </a:p>
          <a:p>
            <a:r>
              <a:rPr lang="en-GB" baseline="0" dirty="0" smtClean="0">
                <a:latin typeface="Calibri" charset="0"/>
                <a:ea typeface="ＭＳ Ｐゴシック" charset="0"/>
                <a:cs typeface="ＭＳ Ｐゴシック" charset="0"/>
              </a:rPr>
              <a:t>Exercise sheet is for credit</a:t>
            </a:r>
          </a:p>
          <a:p>
            <a:r>
              <a:rPr lang="en-GB" baseline="0" dirty="0" smtClean="0">
                <a:latin typeface="Calibri" charset="0"/>
                <a:ea typeface="ＭＳ Ｐゴシック" charset="0"/>
                <a:cs typeface="ＭＳ Ｐゴシック" charset="0"/>
              </a:rPr>
              <a:t>Stop me to ask questions if you want to</a:t>
            </a:r>
          </a:p>
          <a:p>
            <a:endParaRPr lang="en-US" dirty="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9</a:t>
            </a:fld>
            <a:endParaRPr lang="en-US" sz="12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t>Although</a:t>
            </a:r>
            <a:r>
              <a:rPr lang="en-US" baseline="0" dirty="0" smtClean="0"/>
              <a:t> the main objectives of the course are to learn about computing I’m going to lead from the biological side and start by explaining models and problems – they computers are tools – but they are transferrable to other problems.  Neutral theory first</a:t>
            </a:r>
            <a:endParaRPr lang="en-US" dirty="0" smtClean="0"/>
          </a:p>
          <a:p>
            <a:pPr eaLnBrk="1" hangingPunct="1">
              <a:spcBef>
                <a:spcPct val="0"/>
              </a:spcBef>
            </a:pPr>
            <a:endParaRPr lang="en-US" dirty="0">
              <a:latin typeface="Calibri" charset="0"/>
              <a:ea typeface="ＭＳ Ｐゴシック" charset="0"/>
              <a:cs typeface="ＭＳ Ｐゴシック"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13E62C8-7A08-8B4B-8F90-346303A5D8F5}" type="slidenum">
              <a:rPr lang="en-US" sz="1200">
                <a:latin typeface="Calibri" charset="0"/>
              </a:rPr>
              <a:pPr eaLnBrk="1" hangingPunct="1"/>
              <a:t>11</a:t>
            </a:fld>
            <a:endParaRPr lang="en-US" sz="12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1EFF022-EF03-9C43-9A0F-EFD2E4F52274}" type="datetime1">
              <a:rPr lang="en-US"/>
              <a:pPr>
                <a:defRPr/>
              </a:pPr>
              <a:t>22/11/19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42CB8D3-A653-3F49-A426-C435BE4491E4}" type="slidenum">
              <a:rPr lang="en-US"/>
              <a:pPr>
                <a:defRPr/>
              </a:pPr>
              <a:t>‹#›</a:t>
            </a:fld>
            <a:endParaRPr lang="en-US"/>
          </a:p>
        </p:txBody>
      </p:sp>
    </p:spTree>
    <p:extLst>
      <p:ext uri="{BB962C8B-B14F-4D97-AF65-F5344CB8AC3E}">
        <p14:creationId xmlns:p14="http://schemas.microsoft.com/office/powerpoint/2010/main" val="94036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285F10A-9D8E-F04E-A20E-D651B0B54F05}" type="datetime1">
              <a:rPr lang="en-US"/>
              <a:pPr>
                <a:defRPr/>
              </a:pPr>
              <a:t>22/11/19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A45A2EA-FE27-A142-91FB-55101552BD92}" type="slidenum">
              <a:rPr lang="en-US"/>
              <a:pPr>
                <a:defRPr/>
              </a:pPr>
              <a:t>‹#›</a:t>
            </a:fld>
            <a:endParaRPr lang="en-US"/>
          </a:p>
        </p:txBody>
      </p:sp>
    </p:spTree>
    <p:extLst>
      <p:ext uri="{BB962C8B-B14F-4D97-AF65-F5344CB8AC3E}">
        <p14:creationId xmlns:p14="http://schemas.microsoft.com/office/powerpoint/2010/main" val="468636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EE4A28D-5470-6C45-8B0F-9FC5370F89BF}" type="datetime1">
              <a:rPr lang="en-US"/>
              <a:pPr>
                <a:defRPr/>
              </a:pPr>
              <a:t>22/11/19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098D913-9D49-8A48-80D6-0DAFDC746021}" type="slidenum">
              <a:rPr lang="en-US"/>
              <a:pPr>
                <a:defRPr/>
              </a:pPr>
              <a:t>‹#›</a:t>
            </a:fld>
            <a:endParaRPr lang="en-US"/>
          </a:p>
        </p:txBody>
      </p:sp>
    </p:spTree>
    <p:extLst>
      <p:ext uri="{BB962C8B-B14F-4D97-AF65-F5344CB8AC3E}">
        <p14:creationId xmlns:p14="http://schemas.microsoft.com/office/powerpoint/2010/main" val="75312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51F033E-0C75-9447-BC70-35DA2D8EAC17}" type="datetime1">
              <a:rPr lang="en-US"/>
              <a:pPr>
                <a:defRPr/>
              </a:pPr>
              <a:t>22/11/19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EF6538C-6673-314A-B3C9-FBECE2DBA5C7}" type="slidenum">
              <a:rPr lang="en-US"/>
              <a:pPr>
                <a:defRPr/>
              </a:pPr>
              <a:t>‹#›</a:t>
            </a:fld>
            <a:endParaRPr lang="en-US"/>
          </a:p>
        </p:txBody>
      </p:sp>
    </p:spTree>
    <p:extLst>
      <p:ext uri="{BB962C8B-B14F-4D97-AF65-F5344CB8AC3E}">
        <p14:creationId xmlns:p14="http://schemas.microsoft.com/office/powerpoint/2010/main" val="3583574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7967B41-AAE1-3146-8B34-9E3C207B218C}" type="datetime1">
              <a:rPr lang="en-US"/>
              <a:pPr>
                <a:defRPr/>
              </a:pPr>
              <a:t>22/11/19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ED20B6C-266A-0A42-A4A0-71528C092F08}" type="slidenum">
              <a:rPr lang="en-US"/>
              <a:pPr>
                <a:defRPr/>
              </a:pPr>
              <a:t>‹#›</a:t>
            </a:fld>
            <a:endParaRPr lang="en-US"/>
          </a:p>
        </p:txBody>
      </p:sp>
    </p:spTree>
    <p:extLst>
      <p:ext uri="{BB962C8B-B14F-4D97-AF65-F5344CB8AC3E}">
        <p14:creationId xmlns:p14="http://schemas.microsoft.com/office/powerpoint/2010/main" val="3218363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AC32562-B70E-1C41-B253-20ECA254FFE0}" type="datetime1">
              <a:rPr lang="en-US"/>
              <a:pPr>
                <a:defRPr/>
              </a:pPr>
              <a:t>22/11/19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EA6748A-836D-CB46-8FCF-8FF9AF109FCA}" type="slidenum">
              <a:rPr lang="en-US"/>
              <a:pPr>
                <a:defRPr/>
              </a:pPr>
              <a:t>‹#›</a:t>
            </a:fld>
            <a:endParaRPr lang="en-US"/>
          </a:p>
        </p:txBody>
      </p:sp>
    </p:spTree>
    <p:extLst>
      <p:ext uri="{BB962C8B-B14F-4D97-AF65-F5344CB8AC3E}">
        <p14:creationId xmlns:p14="http://schemas.microsoft.com/office/powerpoint/2010/main" val="2305702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B82175-0C95-2148-87F7-F38962C01027}" type="datetime1">
              <a:rPr lang="en-US"/>
              <a:pPr>
                <a:defRPr/>
              </a:pPr>
              <a:t>22/11/19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A638793-98A9-2543-801E-C2A5382CA266}" type="slidenum">
              <a:rPr lang="en-US"/>
              <a:pPr>
                <a:defRPr/>
              </a:pPr>
              <a:t>‹#›</a:t>
            </a:fld>
            <a:endParaRPr lang="en-US"/>
          </a:p>
        </p:txBody>
      </p:sp>
    </p:spTree>
    <p:extLst>
      <p:ext uri="{BB962C8B-B14F-4D97-AF65-F5344CB8AC3E}">
        <p14:creationId xmlns:p14="http://schemas.microsoft.com/office/powerpoint/2010/main" val="2961413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FB0EF23-D4BA-4E46-A807-2E14DF1F403A}" type="datetime1">
              <a:rPr lang="en-US"/>
              <a:pPr>
                <a:defRPr/>
              </a:pPr>
              <a:t>22/11/19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2B66AFA-3E50-F547-BB90-6EB90E643090}" type="slidenum">
              <a:rPr lang="en-US"/>
              <a:pPr>
                <a:defRPr/>
              </a:pPr>
              <a:t>‹#›</a:t>
            </a:fld>
            <a:endParaRPr lang="en-US"/>
          </a:p>
        </p:txBody>
      </p:sp>
    </p:spTree>
    <p:extLst>
      <p:ext uri="{BB962C8B-B14F-4D97-AF65-F5344CB8AC3E}">
        <p14:creationId xmlns:p14="http://schemas.microsoft.com/office/powerpoint/2010/main" val="616199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7332637-2BEA-F040-971F-49F339E4CBB6}" type="datetime1">
              <a:rPr lang="en-US"/>
              <a:pPr>
                <a:defRPr/>
              </a:pPr>
              <a:t>22/11/19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B1501D-5846-0B48-86E3-534A6D3D0813}" type="slidenum">
              <a:rPr lang="en-US"/>
              <a:pPr>
                <a:defRPr/>
              </a:pPr>
              <a:t>‹#›</a:t>
            </a:fld>
            <a:endParaRPr lang="en-US"/>
          </a:p>
        </p:txBody>
      </p:sp>
    </p:spTree>
    <p:extLst>
      <p:ext uri="{BB962C8B-B14F-4D97-AF65-F5344CB8AC3E}">
        <p14:creationId xmlns:p14="http://schemas.microsoft.com/office/powerpoint/2010/main" val="1610920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3B92A7B-D77D-8745-925A-505ED6ADE180}" type="datetime1">
              <a:rPr lang="en-US"/>
              <a:pPr>
                <a:defRPr/>
              </a:pPr>
              <a:t>22/11/19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7ECEADD-A162-9741-8FED-1BE052E3D50F}" type="slidenum">
              <a:rPr lang="en-US"/>
              <a:pPr>
                <a:defRPr/>
              </a:pPr>
              <a:t>‹#›</a:t>
            </a:fld>
            <a:endParaRPr lang="en-US"/>
          </a:p>
        </p:txBody>
      </p:sp>
    </p:spTree>
    <p:extLst>
      <p:ext uri="{BB962C8B-B14F-4D97-AF65-F5344CB8AC3E}">
        <p14:creationId xmlns:p14="http://schemas.microsoft.com/office/powerpoint/2010/main" val="2725745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9011AF2-8842-9444-9202-2D2750459A0F}" type="datetime1">
              <a:rPr lang="en-US"/>
              <a:pPr>
                <a:defRPr/>
              </a:pPr>
              <a:t>22/11/19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ADBAD00-924A-F14B-8BD6-C39CD3084C1E}" type="slidenum">
              <a:rPr lang="en-US"/>
              <a:pPr>
                <a:defRPr/>
              </a:pPr>
              <a:t>‹#›</a:t>
            </a:fld>
            <a:endParaRPr lang="en-US"/>
          </a:p>
        </p:txBody>
      </p:sp>
    </p:spTree>
    <p:extLst>
      <p:ext uri="{BB962C8B-B14F-4D97-AF65-F5344CB8AC3E}">
        <p14:creationId xmlns:p14="http://schemas.microsoft.com/office/powerpoint/2010/main" val="16519434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a:defRPr/>
            </a:pPr>
            <a:fld id="{775DDC26-C014-584C-AF8B-32129652A8F9}" type="datetime1">
              <a:rPr lang="en-US"/>
              <a:pPr>
                <a:defRPr/>
              </a:pPr>
              <a:t>22/11/19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B9D46F82-BEA4-5044-BD64-EBD337E19E9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jpeg"/></Relationships>
</file>

<file path=ppt/slides/_rels/slide11.xml.rels><?xml version="1.0" encoding="UTF-8" standalone="yes"?>
<Relationships xmlns="http://schemas.openxmlformats.org/package/2006/relationships"><Relationship Id="rId11" Type="http://schemas.openxmlformats.org/officeDocument/2006/relationships/image" Target="../media/image19.jpeg"/><Relationship Id="rId12" Type="http://schemas.openxmlformats.org/officeDocument/2006/relationships/image" Target="../media/image20.jpeg"/><Relationship Id="rId13" Type="http://schemas.openxmlformats.org/officeDocument/2006/relationships/image" Target="../media/image21.jpeg"/><Relationship Id="rId14" Type="http://schemas.openxmlformats.org/officeDocument/2006/relationships/image" Target="../media/image22.jpeg"/><Relationship Id="rId15" Type="http://schemas.openxmlformats.org/officeDocument/2006/relationships/image" Target="../media/image23.jpeg"/><Relationship Id="rId16" Type="http://schemas.openxmlformats.org/officeDocument/2006/relationships/image" Target="../media/image24.jpeg"/><Relationship Id="rId17" Type="http://schemas.openxmlformats.org/officeDocument/2006/relationships/image" Target="../media/image25.jpeg"/><Relationship Id="rId18"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jpeg"/><Relationship Id="rId10"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9.pn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oleObject" Target="../embeddings/oleObject1.bin"/><Relationship Id="rId8" Type="http://schemas.openxmlformats.org/officeDocument/2006/relationships/image" Target="../media/image28.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jpeg"/></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 Id="rId3" Type="http://schemas.openxmlformats.org/officeDocument/2006/relationships/image" Target="../media/image4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 Id="rId3" Type="http://schemas.openxmlformats.org/officeDocument/2006/relationships/image" Target="../media/image43.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jpeg"/><Relationship Id="rId5"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 Id="rId3" Type="http://schemas.openxmlformats.org/officeDocument/2006/relationships/image" Target="../media/image48.emf"/></Relationships>
</file>

<file path=ppt/slides/_rels/slide73.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jpeg"/></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jpeg"/></Relationships>
</file>

<file path=ppt/slides/_rels/slide7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8.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jpeg"/></Relationships>
</file>

<file path=ppt/slides/_rels/slide88.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1" Type="http://schemas.openxmlformats.org/officeDocument/2006/relationships/slideLayout" Target="../slideLayouts/slideLayout1.xml"/><Relationship Id="rId2" Type="http://schemas.openxmlformats.org/officeDocument/2006/relationships/image" Target="../media/image62.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91.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68.jpeg"/><Relationship Id="rId6" Type="http://schemas.openxmlformats.org/officeDocument/2006/relationships/image" Target="../media/image69.jpe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92.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jpeg"/><Relationship Id="rId5" Type="http://schemas.openxmlformats.org/officeDocument/2006/relationships/image" Target="../media/image69.jpe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3.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jpeg"/><Relationship Id="rId5" Type="http://schemas.openxmlformats.org/officeDocument/2006/relationships/image" Target="../media/image69.jpe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468728" y="362837"/>
            <a:ext cx="8675271"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4000" b="1" dirty="0" smtClean="0">
                <a:latin typeface="MS Reference Sans Serif" charset="0"/>
                <a:cs typeface="MS Reference Sans Serif" charset="0"/>
              </a:rPr>
              <a:t>A few other things</a:t>
            </a:r>
            <a:endParaRPr lang="en-GB" sz="4000" b="1" dirty="0">
              <a:latin typeface="MS Reference Sans Serif" charset="0"/>
              <a:cs typeface="MS Reference Sans Serif" charset="0"/>
            </a:endParaRPr>
          </a:p>
          <a:p>
            <a:pPr algn="ctr" eaLnBrk="1" hangingPunct="1"/>
            <a:endParaRPr lang="en-GB" sz="3200" b="1" dirty="0" smtClean="0">
              <a:solidFill>
                <a:srgbClr val="000000"/>
              </a:solidFill>
              <a:latin typeface="MS Reference Sans Serif" charset="0"/>
              <a:cs typeface="MS Reference Sans Serif" charset="0"/>
            </a:endParaRPr>
          </a:p>
          <a:p>
            <a:pPr marL="457200" indent="-457200" eaLnBrk="1" hangingPunct="1">
              <a:buFont typeface="Arial"/>
              <a:buChar char="•"/>
            </a:pPr>
            <a:r>
              <a:rPr lang="en-GB" sz="3200" b="1" dirty="0" smtClean="0">
                <a:solidFill>
                  <a:srgbClr val="000000"/>
                </a:solidFill>
                <a:latin typeface="MS Reference Sans Serif" charset="0"/>
                <a:cs typeface="MS Reference Sans Serif" charset="0"/>
              </a:rPr>
              <a:t>Fewer lectures more practical</a:t>
            </a:r>
          </a:p>
          <a:p>
            <a:pPr marL="457200" indent="-457200" eaLnBrk="1" hangingPunct="1">
              <a:buFont typeface="Arial"/>
              <a:buChar char="•"/>
            </a:pPr>
            <a:r>
              <a:rPr lang="en-GB" sz="3200" b="1" dirty="0" smtClean="0">
                <a:solidFill>
                  <a:srgbClr val="000000"/>
                </a:solidFill>
                <a:latin typeface="MS Reference Sans Serif" charset="0"/>
                <a:cs typeface="MS Reference Sans Serif" charset="0"/>
              </a:rPr>
              <a:t>Worksheet to hand in for credit</a:t>
            </a:r>
          </a:p>
          <a:p>
            <a:pPr marL="457200" indent="-457200" eaLnBrk="1" hangingPunct="1">
              <a:buFont typeface="Arial"/>
              <a:buChar char="•"/>
            </a:pPr>
            <a:r>
              <a:rPr lang="en-US" sz="3200" dirty="0" err="1" smtClean="0"/>
              <a:t>J.Rosindell</a:t>
            </a:r>
            <a:r>
              <a:rPr lang="en-US" sz="3200" dirty="0" err="1"/>
              <a:t>@</a:t>
            </a:r>
            <a:r>
              <a:rPr lang="en-US" sz="3200" dirty="0" err="1" smtClean="0"/>
              <a:t>imperial.ac.uk</a:t>
            </a:r>
            <a:endParaRPr lang="en-US" sz="3200" dirty="0" smtClean="0"/>
          </a:p>
          <a:p>
            <a:pPr marL="457200" indent="-457200" eaLnBrk="1" hangingPunct="1">
              <a:buFont typeface="Arial"/>
              <a:buChar char="•"/>
            </a:pPr>
            <a:r>
              <a:rPr lang="en-US" sz="3200" dirty="0" smtClean="0"/>
              <a:t>Kennedy building ground floor</a:t>
            </a:r>
            <a:endParaRPr lang="en-US" sz="3200" dirty="0"/>
          </a:p>
          <a:p>
            <a:pPr marL="457200" indent="-457200" eaLnBrk="1" hangingPunct="1">
              <a:buFont typeface="Arial"/>
              <a:buChar char="•"/>
            </a:pPr>
            <a:endParaRPr lang="en-GB" sz="3200" b="1" dirty="0">
              <a:solidFill>
                <a:srgbClr val="000000"/>
              </a:solidFill>
              <a:latin typeface="MS Reference Sans Serif" charset="0"/>
              <a:cs typeface="MS Reference Sans Serif" charset="0"/>
            </a:endParaRPr>
          </a:p>
        </p:txBody>
      </p:sp>
      <p:pic>
        <p:nvPicPr>
          <p:cNvPr id="6" name="Picture 5"/>
          <p:cNvPicPr/>
          <p:nvPr/>
        </p:nvPicPr>
        <p:blipFill>
          <a:blip r:embed="rId2" cstate="email">
            <a:extLst>
              <a:ext uri="{28A0092B-C50C-407E-A947-70E740481C1C}">
                <a14:useLocalDpi xmlns:a14="http://schemas.microsoft.com/office/drawing/2010/main"/>
              </a:ext>
            </a:extLst>
          </a:blip>
          <a:stretch>
            <a:fillRect/>
          </a:stretch>
        </p:blipFill>
        <p:spPr>
          <a:xfrm rot="5400000">
            <a:off x="5085703" y="3196820"/>
            <a:ext cx="2701070" cy="3902633"/>
          </a:xfrm>
          <a:prstGeom prst="rect">
            <a:avLst/>
          </a:prstGeom>
        </p:spPr>
      </p:pic>
      <p:pic>
        <p:nvPicPr>
          <p:cNvPr id="7" name="Picture 6"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5971" y="3946280"/>
            <a:ext cx="3556414" cy="236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769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3" descr="rosindell_cobralily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96050" y="5148263"/>
            <a:ext cx="2660650"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4" descr="P1010049.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848475" y="3448050"/>
            <a:ext cx="2527300"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5" descr="James Rosindell oriental whip snake (Ahaetulla prasina).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45275" y="1744663"/>
            <a:ext cx="2543175"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6" descr="Dsc_8811.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584950" y="-9525"/>
            <a:ext cx="264795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8" descr="Dsc_8180.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76738" y="3448050"/>
            <a:ext cx="2481262"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2" descr="Dsc_4357.jp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535488" y="5154613"/>
            <a:ext cx="2322512"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9" descr="DSC_7194.JP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89450" y="1744663"/>
            <a:ext cx="236855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3" descr="Dsc_4204.jp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200275" y="1744663"/>
            <a:ext cx="2371725"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17" descr="900.jp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1752600"/>
            <a:ext cx="22860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7" descr="Dsc_8794.jp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000250" y="3454400"/>
            <a:ext cx="25717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1" descr="Dsc_5214.jp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070100" y="5154613"/>
            <a:ext cx="250190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15" descr="Dsc_3143.jp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23825" y="3448050"/>
            <a:ext cx="240982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16" descr="DSC_1457.jpeg"/>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00025" y="5146675"/>
            <a:ext cx="2486025"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Picture 10" descr="DSC_6818.jpg"/>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bwMode="auto">
          <a:xfrm>
            <a:off x="4102100" y="-3175"/>
            <a:ext cx="27559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4" descr="Dsc_3864.jpg"/>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070100" y="-9525"/>
            <a:ext cx="25019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18" descr="9_done.jpg"/>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60363" y="-3175"/>
            <a:ext cx="264636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4" descr="DSC_268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a:spLocks noChangeArrowheads="1"/>
          </p:cNvSpPr>
          <p:nvPr/>
        </p:nvSpPr>
        <p:spPr bwMode="auto">
          <a:xfrm>
            <a:off x="2081213" y="2257425"/>
            <a:ext cx="4989512" cy="1112838"/>
          </a:xfrm>
          <a:prstGeom prst="roundRect">
            <a:avLst>
              <a:gd name="adj" fmla="val 16667"/>
            </a:avLst>
          </a:prstGeom>
          <a:solidFill>
            <a:schemeClr val="tx2">
              <a:lumMod val="20000"/>
              <a:lumOff val="80000"/>
              <a:alpha val="82000"/>
            </a:schemeClr>
          </a:solidFill>
          <a:ln w="63500">
            <a:solidFill>
              <a:srgbClr val="0000FF"/>
            </a:solidFill>
            <a:round/>
            <a:headEnd/>
            <a:tailEnd/>
          </a:ln>
        </p:spPr>
        <p:txBody>
          <a:bodyPr/>
          <a:lstStyle/>
          <a:p>
            <a:pPr algn="ctr">
              <a:defRPr/>
            </a:pPr>
            <a:r>
              <a:rPr lang="en-US" sz="2600" b="1">
                <a:latin typeface="MS Reference Sans Serif" charset="0"/>
                <a:cs typeface="MS Reference Sans Serif" charset="0"/>
              </a:rPr>
              <a:t>Assumes all individuals are </a:t>
            </a:r>
          </a:p>
          <a:p>
            <a:pPr algn="ctr">
              <a:defRPr/>
            </a:pPr>
            <a:r>
              <a:rPr lang="en-US" sz="2600" b="1">
                <a:latin typeface="MS Reference Sans Serif" charset="0"/>
                <a:cs typeface="MS Reference Sans Serif" charset="0"/>
              </a:rPr>
              <a:t>ecologically equivalent </a:t>
            </a:r>
          </a:p>
          <a:p>
            <a:pPr>
              <a:defRPr/>
            </a:pPr>
            <a:endParaRPr lang="en-US"/>
          </a:p>
          <a:p>
            <a:pPr>
              <a:defRPr/>
            </a:pPr>
            <a:endParaRPr lang="en-US"/>
          </a:p>
        </p:txBody>
      </p:sp>
      <p:sp>
        <p:nvSpPr>
          <p:cNvPr id="5" name="Rounded Rectangle 4"/>
          <p:cNvSpPr/>
          <p:nvPr/>
        </p:nvSpPr>
        <p:spPr>
          <a:xfrm>
            <a:off x="6956425" y="5022850"/>
            <a:ext cx="1646238" cy="1482725"/>
          </a:xfrm>
          <a:prstGeom prst="round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36" name="Rectangle 8"/>
          <p:cNvSpPr>
            <a:spLocks noChangeArrowheads="1"/>
          </p:cNvSpPr>
          <p:nvPr/>
        </p:nvSpPr>
        <p:spPr bwMode="auto">
          <a:xfrm>
            <a:off x="6972300" y="5011738"/>
            <a:ext cx="16446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(Caswell 1976)</a:t>
            </a:r>
          </a:p>
          <a:p>
            <a:pPr algn="ctr"/>
            <a:r>
              <a:rPr lang="en-GB" sz="1500">
                <a:solidFill>
                  <a:srgbClr val="000000"/>
                </a:solidFill>
                <a:latin typeface="MS Reference Sans Serif" charset="0"/>
                <a:cs typeface="MS Reference Sans Serif" charset="0"/>
              </a:rPr>
              <a:t>(Hubbell 1979)</a:t>
            </a:r>
          </a:p>
          <a:p>
            <a:pPr algn="ctr"/>
            <a:r>
              <a:rPr lang="en-GB" sz="1500">
                <a:solidFill>
                  <a:srgbClr val="000000"/>
                </a:solidFill>
                <a:latin typeface="MS Reference Sans Serif" charset="0"/>
                <a:cs typeface="MS Reference Sans Serif" charset="0"/>
              </a:rPr>
              <a:t>Hubbell 1997)</a:t>
            </a:r>
          </a:p>
          <a:p>
            <a:pPr algn="ctr"/>
            <a:r>
              <a:rPr lang="en-GB" sz="1500">
                <a:solidFill>
                  <a:srgbClr val="000000"/>
                </a:solidFill>
                <a:latin typeface="MS Reference Sans Serif" charset="0"/>
                <a:cs typeface="MS Reference Sans Serif" charset="0"/>
              </a:rPr>
              <a:t>(Bell 2000)</a:t>
            </a:r>
          </a:p>
          <a:p>
            <a:pPr algn="ctr"/>
            <a:r>
              <a:rPr lang="en-GB" sz="1500">
                <a:solidFill>
                  <a:srgbClr val="000000"/>
                </a:solidFill>
                <a:latin typeface="MS Reference Sans Serif" charset="0"/>
                <a:cs typeface="MS Reference Sans Serif" charset="0"/>
              </a:rPr>
              <a:t>(Bell 2001)</a:t>
            </a:r>
          </a:p>
          <a:p>
            <a:pPr algn="ctr"/>
            <a:r>
              <a:rPr lang="en-GB" sz="1500">
                <a:solidFill>
                  <a:srgbClr val="000000"/>
                </a:solidFill>
                <a:latin typeface="MS Reference Sans Serif" charset="0"/>
                <a:cs typeface="MS Reference Sans Serif" charset="0"/>
              </a:rPr>
              <a:t>(Hubbell 2001)</a:t>
            </a:r>
          </a:p>
        </p:txBody>
      </p:sp>
      <p:sp>
        <p:nvSpPr>
          <p:cNvPr id="7" name="TextBox 2"/>
          <p:cNvSpPr txBox="1">
            <a:spLocks noChangeArrowheads="1"/>
          </p:cNvSpPr>
          <p:nvPr/>
        </p:nvSpPr>
        <p:spPr bwMode="auto">
          <a:xfrm>
            <a:off x="0" y="0"/>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latin typeface="MS Reference Sans Serif" charset="0"/>
                <a:cs typeface="MS Reference Sans Serif" charset="0"/>
              </a:rPr>
              <a:t>Ecological Neutral Theory:</a:t>
            </a:r>
          </a:p>
          <a:p>
            <a:pPr algn="ctr" eaLnBrk="1" hangingPunct="1"/>
            <a:endParaRPr lang="en-US" sz="4000" dirty="0">
              <a:latin typeface="MS Reference Sans Serif"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p:nvPr/>
        </p:nvSpPr>
        <p:spPr>
          <a:xfrm>
            <a:off x="4476750" y="1905000"/>
            <a:ext cx="4157663" cy="2651125"/>
          </a:xfrm>
          <a:prstGeom prst="wedgeEllipseCallout">
            <a:avLst>
              <a:gd name="adj1" fmla="val 34063"/>
              <a:gd name="adj2" fmla="val 54746"/>
            </a:avLst>
          </a:prstGeom>
          <a:gradFill>
            <a:gsLst>
              <a:gs pos="0">
                <a:srgbClr val="008000"/>
              </a:gs>
              <a:gs pos="100000">
                <a:srgbClr val="CCFFCC"/>
              </a:gs>
            </a:gsLst>
          </a:grad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a:solidFill>
                  <a:srgbClr val="000000"/>
                </a:solidFill>
                <a:latin typeface="Calibri" charset="0"/>
                <a:ea typeface="ＭＳ Ｐゴシック" charset="0"/>
                <a:cs typeface="ＭＳ Ｐゴシック" charset="0"/>
              </a:rPr>
              <a:t>“</a:t>
            </a:r>
            <a:r>
              <a:rPr lang="en-US">
                <a:solidFill>
                  <a:srgbClr val="000000"/>
                </a:solidFill>
                <a:latin typeface="Calibri" charset="0"/>
                <a:ea typeface="ＭＳ Ｐゴシック" charset="0"/>
                <a:cs typeface="ＭＳ Ｐゴシック" charset="0"/>
              </a:rPr>
              <a:t>A preoccupation with neutral theory could marginalize biodiversity science, competing for resources with process-based studies, while having little to offer conservation and policy.</a:t>
            </a:r>
            <a:r>
              <a:rPr lang="ja-JP" altLang="en-US">
                <a:solidFill>
                  <a:srgbClr val="000000"/>
                </a:solidFill>
                <a:latin typeface="Calibri" charset="0"/>
                <a:ea typeface="ＭＳ Ｐゴシック" charset="0"/>
                <a:cs typeface="ＭＳ Ｐゴシック" charset="0"/>
              </a:rPr>
              <a:t>”</a:t>
            </a:r>
            <a:endParaRPr lang="en-US">
              <a:solidFill>
                <a:srgbClr val="000000"/>
              </a:solidFill>
              <a:latin typeface="Calibri" charset="0"/>
              <a:ea typeface="ＭＳ Ｐゴシック" charset="0"/>
              <a:cs typeface="ＭＳ Ｐゴシック" charset="0"/>
            </a:endParaRPr>
          </a:p>
        </p:txBody>
      </p:sp>
      <p:sp>
        <p:nvSpPr>
          <p:cNvPr id="9" name="Oval Callout 8"/>
          <p:cNvSpPr/>
          <p:nvPr/>
        </p:nvSpPr>
        <p:spPr>
          <a:xfrm>
            <a:off x="174625" y="1757363"/>
            <a:ext cx="3729038" cy="2144712"/>
          </a:xfrm>
          <a:prstGeom prst="wedgeEllipseCallout">
            <a:avLst/>
          </a:prstGeom>
          <a:gradFill>
            <a:gsLst>
              <a:gs pos="0">
                <a:srgbClr val="008000"/>
              </a:gs>
              <a:gs pos="100000">
                <a:srgbClr val="CCFFCC"/>
              </a:gs>
            </a:gsLst>
          </a:grad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a:solidFill>
                  <a:schemeClr val="tx1"/>
                </a:solidFill>
                <a:latin typeface="Calibri" charset="0"/>
                <a:ea typeface="ＭＳ Ｐゴシック" charset="0"/>
                <a:cs typeface="ＭＳ Ｐゴシック" charset="0"/>
              </a:rPr>
              <a:t>“</a:t>
            </a:r>
            <a:r>
              <a:rPr lang="en-US">
                <a:solidFill>
                  <a:schemeClr val="tx1"/>
                </a:solidFill>
                <a:latin typeface="Calibri" charset="0"/>
                <a:ea typeface="ＭＳ Ｐゴシック" charset="0"/>
                <a:cs typeface="ＭＳ Ｐゴシック" charset="0"/>
              </a:rPr>
              <a:t>This flies in the face of years of ecological theory (supported by data) maintaining that species are </a:t>
            </a:r>
            <a:r>
              <a:rPr lang="en-US" i="1">
                <a:solidFill>
                  <a:schemeClr val="tx1"/>
                </a:solidFill>
                <a:latin typeface="Calibri" charset="0"/>
                <a:ea typeface="ＭＳ Ｐゴシック" charset="0"/>
                <a:cs typeface="ＭＳ Ｐゴシック" charset="0"/>
              </a:rPr>
              <a:t>not ecologically equivalent</a:t>
            </a:r>
            <a:r>
              <a:rPr lang="ja-JP" altLang="en-US" i="1">
                <a:solidFill>
                  <a:schemeClr val="tx1"/>
                </a:solidFill>
                <a:latin typeface="Calibri" charset="0"/>
                <a:ea typeface="ＭＳ Ｐゴシック" charset="0"/>
                <a:cs typeface="ＭＳ Ｐゴシック" charset="0"/>
              </a:rPr>
              <a:t>”</a:t>
            </a:r>
            <a:endParaRPr lang="en-US">
              <a:solidFill>
                <a:schemeClr val="tx1"/>
              </a:solidFill>
              <a:latin typeface="Calibri" charset="0"/>
              <a:ea typeface="ＭＳ Ｐゴシック" charset="0"/>
              <a:cs typeface="ＭＳ Ｐゴシック" charset="0"/>
            </a:endParaRPr>
          </a:p>
        </p:txBody>
      </p:sp>
      <p:sp>
        <p:nvSpPr>
          <p:cNvPr id="10" name="Oval Callout 9"/>
          <p:cNvSpPr/>
          <p:nvPr/>
        </p:nvSpPr>
        <p:spPr>
          <a:xfrm>
            <a:off x="1990725" y="4518025"/>
            <a:ext cx="3406775" cy="1620838"/>
          </a:xfrm>
          <a:prstGeom prst="wedgeEllipseCallout">
            <a:avLst>
              <a:gd name="adj1" fmla="val 50700"/>
              <a:gd name="adj2" fmla="val 49795"/>
            </a:avLst>
          </a:prstGeom>
          <a:gradFill>
            <a:gsLst>
              <a:gs pos="0">
                <a:srgbClr val="008000"/>
              </a:gs>
              <a:gs pos="100000">
                <a:srgbClr val="CCFFCC"/>
              </a:gs>
            </a:gsLst>
          </a:grad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a:solidFill>
                  <a:srgbClr val="000000"/>
                </a:solidFill>
                <a:latin typeface="Calibri" charset="0"/>
                <a:ea typeface="ＭＳ Ｐゴシック" charset="0"/>
                <a:cs typeface="ＭＳ Ｐゴシック" charset="0"/>
              </a:rPr>
              <a:t>“</a:t>
            </a:r>
            <a:r>
              <a:rPr lang="en-US">
                <a:solidFill>
                  <a:srgbClr val="000000"/>
                </a:solidFill>
                <a:latin typeface="Calibri" charset="0"/>
                <a:ea typeface="ＭＳ Ｐゴシック" charset="0"/>
                <a:cs typeface="ＭＳ Ｐゴシック" charset="0"/>
              </a:rPr>
              <a:t>It</a:t>
            </a:r>
            <a:r>
              <a:rPr lang="ja-JP" altLang="en-US">
                <a:solidFill>
                  <a:srgbClr val="000000"/>
                </a:solidFill>
                <a:latin typeface="Calibri" charset="0"/>
                <a:ea typeface="ＭＳ Ｐゴシック" charset="0"/>
                <a:cs typeface="ＭＳ Ｐゴシック" charset="0"/>
              </a:rPr>
              <a:t>’</a:t>
            </a:r>
            <a:r>
              <a:rPr lang="en-US">
                <a:solidFill>
                  <a:srgbClr val="000000"/>
                </a:solidFill>
                <a:latin typeface="Calibri" charset="0"/>
                <a:ea typeface="ＭＳ Ｐゴシック" charset="0"/>
                <a:cs typeface="ＭＳ Ｐゴシック" charset="0"/>
              </a:rPr>
              <a:t>s probably the most misunderstood theory in contemporary ecology</a:t>
            </a:r>
            <a:r>
              <a:rPr lang="ja-JP" altLang="en-US">
                <a:solidFill>
                  <a:srgbClr val="000000"/>
                </a:solidFill>
                <a:latin typeface="Calibri" charset="0"/>
                <a:ea typeface="ＭＳ Ｐゴシック" charset="0"/>
                <a:cs typeface="ＭＳ Ｐゴシック" charset="0"/>
              </a:rPr>
              <a:t>”</a:t>
            </a:r>
            <a:endParaRPr lang="en-US">
              <a:solidFill>
                <a:srgbClr val="000000"/>
              </a:solidFill>
              <a:latin typeface="Calibri" charset="0"/>
              <a:ea typeface="ＭＳ Ｐゴシック" charset="0"/>
              <a:cs typeface="ＭＳ Ｐゴシック" charset="0"/>
            </a:endParaRPr>
          </a:p>
        </p:txBody>
      </p:sp>
      <p:sp>
        <p:nvSpPr>
          <p:cNvPr id="11" name="Rectangle 10"/>
          <p:cNvSpPr/>
          <p:nvPr/>
        </p:nvSpPr>
        <p:spPr>
          <a:xfrm>
            <a:off x="330200" y="4198938"/>
            <a:ext cx="1879600" cy="381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Jerry Coyne</a:t>
            </a:r>
          </a:p>
        </p:txBody>
      </p:sp>
      <p:sp>
        <p:nvSpPr>
          <p:cNvPr id="12" name="Rectangle 11"/>
          <p:cNvSpPr/>
          <p:nvPr/>
        </p:nvSpPr>
        <p:spPr>
          <a:xfrm>
            <a:off x="7061200" y="4716463"/>
            <a:ext cx="1879600" cy="381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Jim Clark</a:t>
            </a:r>
          </a:p>
        </p:txBody>
      </p:sp>
      <p:sp>
        <p:nvSpPr>
          <p:cNvPr id="13" name="Rectangle 12"/>
          <p:cNvSpPr/>
          <p:nvPr/>
        </p:nvSpPr>
        <p:spPr>
          <a:xfrm>
            <a:off x="4529138" y="6172200"/>
            <a:ext cx="1879600" cy="381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Arne Schroder</a:t>
            </a:r>
          </a:p>
        </p:txBody>
      </p:sp>
      <p:sp>
        <p:nvSpPr>
          <p:cNvPr id="23560" name="TextBox 2"/>
          <p:cNvSpPr txBox="1">
            <a:spLocks noChangeArrowheads="1"/>
          </p:cNvSpPr>
          <p:nvPr/>
        </p:nvSpPr>
        <p:spPr bwMode="auto">
          <a:xfrm>
            <a:off x="0" y="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latin typeface="MS Reference Sans Serif" charset="0"/>
                <a:cs typeface="MS Reference Sans Serif" charset="0"/>
              </a:rPr>
              <a:t>Ecological Neutral Theory:</a:t>
            </a:r>
          </a:p>
          <a:p>
            <a:pPr algn="ctr" eaLnBrk="1" hangingPunct="1"/>
            <a:r>
              <a:rPr lang="en-GB" sz="3200" b="1" dirty="0">
                <a:latin typeface="MS Reference Sans Serif" charset="0"/>
                <a:cs typeface="MS Reference Sans Serif" charset="0"/>
              </a:rPr>
              <a:t>Madness or Misunderstood</a:t>
            </a:r>
            <a:r>
              <a:rPr lang="en-GB" sz="3200" b="1" dirty="0" smtClean="0">
                <a:latin typeface="MS Reference Sans Serif" charset="0"/>
                <a:cs typeface="MS Reference Sans Serif" charset="0"/>
              </a:rPr>
              <a:t>?</a:t>
            </a:r>
          </a:p>
          <a:p>
            <a:pPr algn="ctr" eaLnBrk="1" hangingPunct="1"/>
            <a:endParaRPr lang="en-US" sz="4000" dirty="0">
              <a:latin typeface="MS Reference Sans Serif"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28222" y="1719881"/>
            <a:ext cx="9144000" cy="54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2800" b="1" dirty="0">
                <a:solidFill>
                  <a:srgbClr val="FFFFFF"/>
                </a:solidFill>
                <a:latin typeface="MS Reference Sans Serif" charset="0"/>
                <a:cs typeface="MS Reference Sans Serif" charset="0"/>
              </a:rPr>
              <a:t>1.) What is neutral </a:t>
            </a:r>
            <a:r>
              <a:rPr lang="en-GB" sz="2800" b="1" dirty="0" smtClean="0">
                <a:solidFill>
                  <a:srgbClr val="FFFFFF"/>
                </a:solidFill>
                <a:latin typeface="MS Reference Sans Serif" charset="0"/>
                <a:cs typeface="MS Reference Sans Serif" charset="0"/>
              </a:rPr>
              <a:t>theory?</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2.) </a:t>
            </a:r>
            <a:r>
              <a:rPr lang="en-GB" sz="2800" b="1" dirty="0" smtClean="0">
                <a:solidFill>
                  <a:srgbClr val="FFFFFF"/>
                </a:solidFill>
                <a:latin typeface="MS Reference Sans Serif" charset="0"/>
                <a:cs typeface="MS Reference Sans Serif" charset="0"/>
              </a:rPr>
              <a:t>Example neutral models</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smtClean="0">
                <a:solidFill>
                  <a:srgbClr val="FFFFFF"/>
                </a:solidFill>
                <a:latin typeface="MS Reference Sans Serif" charset="0"/>
                <a:cs typeface="MS Reference Sans Serif" charset="0"/>
              </a:rPr>
              <a:t> </a:t>
            </a:r>
          </a:p>
          <a:p>
            <a:pPr algn="ctr" eaLnBrk="1" hangingPunct="1"/>
            <a:r>
              <a:rPr lang="en-GB" sz="2800" b="1" dirty="0">
                <a:solidFill>
                  <a:srgbClr val="FFFFFF"/>
                </a:solidFill>
                <a:latin typeface="MS Reference Sans Serif" charset="0"/>
                <a:cs typeface="MS Reference Sans Serif" charset="0"/>
              </a:rPr>
              <a:t>3</a:t>
            </a:r>
            <a:r>
              <a:rPr lang="en-GB" sz="2800" b="1" dirty="0" smtClean="0">
                <a:solidFill>
                  <a:srgbClr val="FFFFFF"/>
                </a:solidFill>
                <a:latin typeface="MS Reference Sans Serif" charset="0"/>
                <a:cs typeface="MS Reference Sans Serif" charset="0"/>
              </a:rPr>
              <a:t>.) Uses of neutral theory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4</a:t>
            </a:r>
            <a:r>
              <a:rPr lang="en-GB" sz="2800" b="1" dirty="0" smtClean="0">
                <a:solidFill>
                  <a:srgbClr val="FFFFFF"/>
                </a:solidFill>
                <a:latin typeface="MS Reference Sans Serif" charset="0"/>
                <a:cs typeface="MS Reference Sans Serif" charset="0"/>
              </a:rPr>
              <a:t>.) </a:t>
            </a:r>
            <a:r>
              <a:rPr lang="en-GB" sz="2800" b="1" dirty="0">
                <a:solidFill>
                  <a:srgbClr val="FFFFFF"/>
                </a:solidFill>
                <a:latin typeface="MS Reference Sans Serif" charset="0"/>
                <a:cs typeface="MS Reference Sans Serif" charset="0"/>
              </a:rPr>
              <a:t>Applications in i</a:t>
            </a:r>
            <a:r>
              <a:rPr lang="en-GB" sz="2800" b="1" dirty="0" smtClean="0">
                <a:solidFill>
                  <a:srgbClr val="FFFFFF"/>
                </a:solidFill>
                <a:latin typeface="MS Reference Sans Serif" charset="0"/>
                <a:cs typeface="MS Reference Sans Serif" charset="0"/>
              </a:rPr>
              <a:t>sland </a:t>
            </a:r>
            <a:r>
              <a:rPr lang="en-GB" sz="2800" b="1" dirty="0">
                <a:solidFill>
                  <a:srgbClr val="FFFFFF"/>
                </a:solidFill>
                <a:latin typeface="MS Reference Sans Serif" charset="0"/>
                <a:cs typeface="MS Reference Sans Serif" charset="0"/>
              </a:rPr>
              <a:t>b</a:t>
            </a:r>
            <a:r>
              <a:rPr lang="en-GB" sz="2800" b="1" dirty="0" smtClean="0">
                <a:solidFill>
                  <a:srgbClr val="FFFFFF"/>
                </a:solidFill>
                <a:latin typeface="MS Reference Sans Serif" charset="0"/>
                <a:cs typeface="MS Reference Sans Serif" charset="0"/>
              </a:rPr>
              <a:t>iogeography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US" sz="4000" dirty="0">
              <a:solidFill>
                <a:srgbClr val="FFFFFF"/>
              </a:solidFill>
              <a:latin typeface="Calibri" charset="0"/>
              <a:cs typeface="MS Reference Sans Serif" charset="0"/>
            </a:endParaRPr>
          </a:p>
        </p:txBody>
      </p:sp>
      <p:sp>
        <p:nvSpPr>
          <p:cNvPr id="3" name="TextBox 2"/>
          <p:cNvSpPr txBox="1">
            <a:spLocks noChangeArrowheads="1"/>
          </p:cNvSpPr>
          <p:nvPr/>
        </p:nvSpPr>
        <p:spPr bwMode="auto">
          <a:xfrm>
            <a:off x="0" y="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FFFFFF"/>
                </a:solidFill>
                <a:latin typeface="MS Reference Sans Serif" charset="0"/>
                <a:cs typeface="MS Reference Sans Serif" charset="0"/>
              </a:rPr>
              <a:t>Ecological Neutral Theory:</a:t>
            </a:r>
          </a:p>
          <a:p>
            <a:pPr algn="ctr" eaLnBrk="1" hangingPunct="1"/>
            <a:r>
              <a:rPr lang="en-GB" sz="3200" b="1" dirty="0">
                <a:solidFill>
                  <a:schemeClr val="bg1"/>
                </a:solidFill>
                <a:latin typeface="MS Reference Sans Serif" charset="0"/>
                <a:cs typeface="MS Reference Sans Serif" charset="0"/>
              </a:rPr>
              <a:t>Madness or Misunderstood</a:t>
            </a:r>
            <a:r>
              <a:rPr lang="en-GB" sz="3200" b="1" dirty="0" smtClean="0">
                <a:solidFill>
                  <a:schemeClr val="bg1"/>
                </a:solidFill>
                <a:latin typeface="MS Reference Sans Serif" charset="0"/>
                <a:cs typeface="MS Reference Sans Serif" charset="0"/>
              </a:rPr>
              <a:t>?</a:t>
            </a:r>
          </a:p>
          <a:p>
            <a:pPr algn="ctr" eaLnBrk="1" hangingPunct="1"/>
            <a:endParaRPr lang="en-US" sz="4000" dirty="0">
              <a:latin typeface="MS Reference Sans Serif" charset="0"/>
              <a:cs typeface="MS Reference Sans Serif" charset="0"/>
            </a:endParaRPr>
          </a:p>
        </p:txBody>
      </p:sp>
      <p:sp>
        <p:nvSpPr>
          <p:cNvPr id="4" name="Rectangle 3"/>
          <p:cNvSpPr/>
          <p:nvPr/>
        </p:nvSpPr>
        <p:spPr>
          <a:xfrm>
            <a:off x="607826" y="1404396"/>
            <a:ext cx="7918824" cy="1227137"/>
          </a:xfrm>
          <a:prstGeom prst="rect">
            <a:avLst/>
          </a:prstGeom>
          <a:noFill/>
          <a:ln w="1270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9078059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Down Arrow 6"/>
          <p:cNvSpPr/>
          <p:nvPr/>
        </p:nvSpPr>
        <p:spPr>
          <a:xfrm>
            <a:off x="914400" y="4513263"/>
            <a:ext cx="820738" cy="1657350"/>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891" name="TextBox 2"/>
          <p:cNvSpPr txBox="1">
            <a:spLocks noChangeArrowheads="1"/>
          </p:cNvSpPr>
          <p:nvPr/>
        </p:nvSpPr>
        <p:spPr bwMode="auto">
          <a:xfrm>
            <a:off x="0" y="144463"/>
            <a:ext cx="9144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FFFFFF"/>
                </a:solidFill>
                <a:latin typeface="MS Reference Sans Serif" charset="0"/>
                <a:cs typeface="MS Reference Sans Serif" charset="0"/>
              </a:rPr>
              <a:t>A few words about theory</a:t>
            </a:r>
          </a:p>
          <a:p>
            <a:pPr algn="ctr" eaLnBrk="1" hangingPunct="1"/>
            <a:r>
              <a:rPr lang="en-GB" sz="3200" b="1">
                <a:solidFill>
                  <a:srgbClr val="FFFFFF"/>
                </a:solidFill>
                <a:latin typeface="MS Reference Sans Serif" charset="0"/>
                <a:cs typeface="MS Reference Sans Serif" charset="0"/>
              </a:rPr>
              <a:t>in physics …</a:t>
            </a:r>
            <a:endParaRPr lang="en-GB" sz="3200">
              <a:solidFill>
                <a:srgbClr val="FFFFFF"/>
              </a:solidFill>
              <a:latin typeface="MS Reference Sans Serif" charset="0"/>
              <a:cs typeface="MS Reference Sans Serif" charset="0"/>
            </a:endParaRPr>
          </a:p>
          <a:p>
            <a:pPr algn="ctr" eaLnBrk="1" hangingPunct="1"/>
            <a:endParaRPr lang="en-US" sz="4000">
              <a:solidFill>
                <a:srgbClr val="FFFFFF"/>
              </a:solidFill>
              <a:latin typeface="Calibri" charset="0"/>
              <a:cs typeface="MS Reference Sans Serif" charset="0"/>
            </a:endParaRPr>
          </a:p>
        </p:txBody>
      </p:sp>
      <p:sp>
        <p:nvSpPr>
          <p:cNvPr id="37892" name="TextBox 77"/>
          <p:cNvSpPr txBox="1">
            <a:spLocks noChangeArrowheads="1"/>
          </p:cNvSpPr>
          <p:nvPr/>
        </p:nvSpPr>
        <p:spPr bwMode="auto">
          <a:xfrm>
            <a:off x="195263" y="1746250"/>
            <a:ext cx="8948737"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solidFill>
                  <a:srgbClr val="FFFFFF"/>
                </a:solidFill>
              </a:rPr>
              <a:t> Scientific theory conforms with empirical data and puts forward an </a:t>
            </a:r>
            <a:r>
              <a:rPr lang="ja-JP" altLang="en-US">
                <a:solidFill>
                  <a:srgbClr val="FFFFFF"/>
                </a:solidFill>
              </a:rPr>
              <a:t>‘</a:t>
            </a:r>
            <a:r>
              <a:rPr lang="en-US" altLang="ja-JP">
                <a:solidFill>
                  <a:srgbClr val="FFFFFF"/>
                </a:solidFill>
              </a:rPr>
              <a:t>explanation</a:t>
            </a:r>
            <a:r>
              <a:rPr lang="ja-JP" altLang="en-US">
                <a:solidFill>
                  <a:srgbClr val="FFFFFF"/>
                </a:solidFill>
              </a:rPr>
              <a:t>’</a:t>
            </a:r>
            <a:r>
              <a:rPr lang="en-US" altLang="ja-JP">
                <a:solidFill>
                  <a:srgbClr val="FFFFFF"/>
                </a:solidFill>
              </a:rPr>
              <a:t> for observed phenomena</a:t>
            </a:r>
          </a:p>
          <a:p>
            <a:pPr eaLnBrk="1" hangingPunct="1"/>
            <a:endParaRPr lang="en-US">
              <a:solidFill>
                <a:srgbClr val="FFFFFF"/>
              </a:solidFill>
            </a:endParaRPr>
          </a:p>
          <a:p>
            <a:pPr eaLnBrk="1" hangingPunct="1"/>
            <a:r>
              <a:rPr lang="en-US">
                <a:solidFill>
                  <a:srgbClr val="FFFFFF"/>
                </a:solidFill>
              </a:rPr>
              <a:t>	Example:</a:t>
            </a: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lvl="1" eaLnBrk="1" hangingPunct="1">
              <a:buFont typeface="Arial" charset="0"/>
              <a:buChar char="•"/>
            </a:pPr>
            <a:endParaRPr lang="en-US">
              <a:solidFill>
                <a:srgbClr val="FFFFFF"/>
              </a:solidFill>
            </a:endParaRPr>
          </a:p>
        </p:txBody>
      </p:sp>
      <p:pic>
        <p:nvPicPr>
          <p:cNvPr id="37893" name="Picture 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2138" y="3470275"/>
            <a:ext cx="1449387"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5" descr="planets.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62463" y="2632075"/>
            <a:ext cx="45720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4" descr="GodfreyKneller-IsaacNewton-1689.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52663" y="2811463"/>
            <a:ext cx="20701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6" name="Object 2"/>
          <p:cNvGraphicFramePr>
            <a:graphicFrameLocks noChangeAspect="1"/>
          </p:cNvGraphicFramePr>
          <p:nvPr/>
        </p:nvGraphicFramePr>
        <p:xfrm>
          <a:off x="5056188" y="4681538"/>
          <a:ext cx="3560762" cy="1635125"/>
        </p:xfrm>
        <a:graphic>
          <a:graphicData uri="http://schemas.openxmlformats.org/presentationml/2006/ole">
            <mc:AlternateContent xmlns:mc="http://schemas.openxmlformats.org/markup-compatibility/2006">
              <mc:Choice xmlns:v="urn:schemas-microsoft-com:vml" Requires="v">
                <p:oleObj spid="_x0000_s38093" name="Equation" r:id="rId7" imgW="774700" imgH="355600" progId="Equation.3">
                  <p:embed/>
                </p:oleObj>
              </mc:Choice>
              <mc:Fallback>
                <p:oleObj name="Equation" r:id="rId7" imgW="774700" imgH="3556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6188" y="4681538"/>
                        <a:ext cx="3560762" cy="1635125"/>
                      </a:xfrm>
                      <a:prstGeom prst="rect">
                        <a:avLst/>
                      </a:prstGeom>
                      <a:solidFill>
                        <a:schemeClr val="bg1"/>
                      </a:solidFill>
                      <a:ln w="9525">
                        <a:solidFill>
                          <a:schemeClr val="bg1"/>
                        </a:solidFill>
                        <a:miter lim="800000"/>
                        <a:headEnd/>
                        <a:tailEnd/>
                      </a:ln>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Content Placeholder 3" descr="DSC_8446.JPG"/>
          <p:cNvPicPr>
            <a:picLocks noChangeAspect="1"/>
          </p:cNvPicPr>
          <p:nvPr/>
        </p:nvPicPr>
        <p:blipFill>
          <a:blip r:embed="rId3" cstate="email">
            <a:extLst>
              <a:ext uri="{28A0092B-C50C-407E-A947-70E740481C1C}">
                <a14:useLocalDpi xmlns:a14="http://schemas.microsoft.com/office/drawing/2010/main"/>
              </a:ext>
            </a:extLst>
          </a:blip>
          <a:srcRect l="-10384" r="-10384"/>
          <a:stretch>
            <a:fillRect/>
          </a:stretch>
        </p:blipFill>
        <p:spPr bwMode="auto">
          <a:xfrm>
            <a:off x="-1273175" y="-46038"/>
            <a:ext cx="12472988" cy="690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extBox 2"/>
          <p:cNvSpPr txBox="1">
            <a:spLocks noChangeArrowheads="1"/>
          </p:cNvSpPr>
          <p:nvPr/>
        </p:nvSpPr>
        <p:spPr bwMode="auto">
          <a:xfrm>
            <a:off x="0" y="144463"/>
            <a:ext cx="9144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FF6600"/>
                </a:solidFill>
                <a:latin typeface="MS Reference Sans Serif" charset="0"/>
                <a:cs typeface="MS Reference Sans Serif" charset="0"/>
              </a:rPr>
              <a:t>A few words about theory</a:t>
            </a:r>
          </a:p>
          <a:p>
            <a:pPr algn="ctr" eaLnBrk="1" hangingPunct="1"/>
            <a:r>
              <a:rPr lang="en-GB" sz="3200" b="1">
                <a:solidFill>
                  <a:srgbClr val="FF6600"/>
                </a:solidFill>
                <a:latin typeface="MS Reference Sans Serif" charset="0"/>
                <a:cs typeface="MS Reference Sans Serif" charset="0"/>
              </a:rPr>
              <a:t>in ecology …</a:t>
            </a:r>
            <a:endParaRPr lang="en-GB" sz="3200">
              <a:solidFill>
                <a:srgbClr val="FF6600"/>
              </a:solidFill>
              <a:latin typeface="MS Reference Sans Serif" charset="0"/>
              <a:cs typeface="MS Reference Sans Serif" charset="0"/>
            </a:endParaRPr>
          </a:p>
          <a:p>
            <a:pPr algn="ctr" eaLnBrk="1" hangingPunct="1"/>
            <a:endParaRPr lang="en-US" sz="4000">
              <a:latin typeface="Calibri" charset="0"/>
              <a:cs typeface="MS Reference Sans Serif" charset="0"/>
            </a:endParaRPr>
          </a:p>
        </p:txBody>
      </p:sp>
      <p:sp>
        <p:nvSpPr>
          <p:cNvPr id="44035" name="TextBox 77"/>
          <p:cNvSpPr txBox="1">
            <a:spLocks noChangeArrowheads="1"/>
          </p:cNvSpPr>
          <p:nvPr/>
        </p:nvSpPr>
        <p:spPr bwMode="auto">
          <a:xfrm>
            <a:off x="195263" y="1746250"/>
            <a:ext cx="89487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a:solidFill>
                <a:srgbClr val="FFFFFF"/>
              </a:solidFill>
            </a:endParaRPr>
          </a:p>
          <a:p>
            <a:pPr eaLnBrk="1" hangingPunct="1"/>
            <a:r>
              <a:rPr lang="en-US">
                <a:solidFill>
                  <a:srgbClr val="FFFFFF"/>
                </a:solidFill>
              </a:rPr>
              <a:t>	</a:t>
            </a: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lvl="1" eaLnBrk="1" hangingPunct="1">
              <a:buFont typeface="Arial" charset="0"/>
              <a:buChar char="•"/>
            </a:pPr>
            <a:endParaRPr lang="en-US">
              <a:solidFill>
                <a:srgbClr val="FFFFFF"/>
              </a:solidFill>
            </a:endParaRPr>
          </a:p>
        </p:txBody>
      </p:sp>
      <p:sp>
        <p:nvSpPr>
          <p:cNvPr id="44036" name="TextBox 77"/>
          <p:cNvSpPr txBox="1">
            <a:spLocks noChangeArrowheads="1"/>
          </p:cNvSpPr>
          <p:nvPr/>
        </p:nvSpPr>
        <p:spPr bwMode="auto">
          <a:xfrm>
            <a:off x="5113338" y="1430338"/>
            <a:ext cx="38703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a:solidFill>
                <a:srgbClr val="FFFFFF"/>
              </a:solidFill>
            </a:endParaRPr>
          </a:p>
          <a:p>
            <a:pPr algn="ctr" eaLnBrk="1" hangingPunct="1"/>
            <a:r>
              <a:rPr lang="en-US">
                <a:solidFill>
                  <a:srgbClr val="FF6600"/>
                </a:solidFill>
              </a:rPr>
              <a:t>     Any ecological work that uses mathematical formulas or a computer</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74613"/>
            <a:ext cx="10482263" cy="696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extBox 2"/>
          <p:cNvSpPr txBox="1">
            <a:spLocks noChangeArrowheads="1"/>
          </p:cNvSpPr>
          <p:nvPr/>
        </p:nvSpPr>
        <p:spPr bwMode="auto">
          <a:xfrm>
            <a:off x="0" y="144463"/>
            <a:ext cx="9144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GB" sz="3200" b="1">
              <a:latin typeface="MS Reference Sans Serif" charset="0"/>
              <a:cs typeface="MS Reference Sans Serif" charset="0"/>
            </a:endParaRPr>
          </a:p>
          <a:p>
            <a:pPr algn="ctr" eaLnBrk="1" hangingPunct="1"/>
            <a:r>
              <a:rPr lang="en-GB" sz="3200" b="1">
                <a:latin typeface="MS Reference Sans Serif" charset="0"/>
                <a:cs typeface="MS Reference Sans Serif" charset="0"/>
              </a:rPr>
              <a:t>Ecological Neutral Theory</a:t>
            </a:r>
            <a:endParaRPr lang="en-GB" sz="3200">
              <a:latin typeface="MS Reference Sans Serif" charset="0"/>
              <a:cs typeface="MS Reference Sans Serif" charset="0"/>
            </a:endParaRPr>
          </a:p>
          <a:p>
            <a:pPr algn="ctr" eaLnBrk="1" hangingPunct="1"/>
            <a:endParaRPr lang="en-US" sz="4000">
              <a:latin typeface="Calibri" charset="0"/>
              <a:cs typeface="MS Reference Sans Serif" charset="0"/>
            </a:endParaRPr>
          </a:p>
        </p:txBody>
      </p:sp>
      <p:sp>
        <p:nvSpPr>
          <p:cNvPr id="6" name="Rounded Rectangle 5"/>
          <p:cNvSpPr>
            <a:spLocks noChangeArrowheads="1"/>
          </p:cNvSpPr>
          <p:nvPr/>
        </p:nvSpPr>
        <p:spPr bwMode="auto">
          <a:xfrm>
            <a:off x="1981200" y="1785938"/>
            <a:ext cx="4989513" cy="1112837"/>
          </a:xfrm>
          <a:prstGeom prst="roundRect">
            <a:avLst>
              <a:gd name="adj" fmla="val 16667"/>
            </a:avLst>
          </a:prstGeom>
          <a:solidFill>
            <a:schemeClr val="tx2">
              <a:lumMod val="20000"/>
              <a:lumOff val="80000"/>
              <a:alpha val="82000"/>
            </a:schemeClr>
          </a:solidFill>
          <a:ln w="63500">
            <a:solidFill>
              <a:srgbClr val="0000FF"/>
            </a:solidFill>
            <a:round/>
            <a:headEnd/>
            <a:tailEnd/>
          </a:ln>
        </p:spPr>
        <p:txBody>
          <a:bodyPr/>
          <a:lstStyle/>
          <a:p>
            <a:pPr algn="ctr">
              <a:defRPr/>
            </a:pPr>
            <a:r>
              <a:rPr lang="en-US" sz="2600" b="1">
                <a:latin typeface="MS Reference Sans Serif" charset="0"/>
                <a:cs typeface="MS Reference Sans Serif" charset="0"/>
              </a:rPr>
              <a:t>Assumes all individuals are </a:t>
            </a:r>
          </a:p>
          <a:p>
            <a:pPr algn="ctr">
              <a:defRPr/>
            </a:pPr>
            <a:r>
              <a:rPr lang="en-US" sz="2600" b="1">
                <a:latin typeface="MS Reference Sans Serif" charset="0"/>
                <a:cs typeface="MS Reference Sans Serif" charset="0"/>
              </a:rPr>
              <a:t>ecologically equivalent </a:t>
            </a:r>
          </a:p>
          <a:p>
            <a:pPr>
              <a:defRPr/>
            </a:pPr>
            <a:endParaRPr lang="en-US"/>
          </a:p>
          <a:p>
            <a:pPr>
              <a:defRPr/>
            </a:pPr>
            <a:endParaRPr lang="en-US"/>
          </a:p>
        </p:txBody>
      </p:sp>
      <p:sp>
        <p:nvSpPr>
          <p:cNvPr id="5" name="Rounded Rectangle 4"/>
          <p:cNvSpPr/>
          <p:nvPr/>
        </p:nvSpPr>
        <p:spPr>
          <a:xfrm>
            <a:off x="7185025" y="4694238"/>
            <a:ext cx="1646238" cy="1482725"/>
          </a:xfrm>
          <a:prstGeom prst="round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57" name="Rectangle 8"/>
          <p:cNvSpPr>
            <a:spLocks noChangeArrowheads="1"/>
          </p:cNvSpPr>
          <p:nvPr/>
        </p:nvSpPr>
        <p:spPr bwMode="auto">
          <a:xfrm>
            <a:off x="7186613" y="4654550"/>
            <a:ext cx="16446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(Caswell 1976)</a:t>
            </a:r>
          </a:p>
          <a:p>
            <a:pPr algn="ctr"/>
            <a:r>
              <a:rPr lang="en-GB" sz="1500">
                <a:solidFill>
                  <a:srgbClr val="000000"/>
                </a:solidFill>
                <a:latin typeface="MS Reference Sans Serif" charset="0"/>
                <a:cs typeface="MS Reference Sans Serif" charset="0"/>
              </a:rPr>
              <a:t>(Hubbell 1979)</a:t>
            </a:r>
          </a:p>
          <a:p>
            <a:pPr algn="ctr"/>
            <a:r>
              <a:rPr lang="en-GB" sz="1500">
                <a:solidFill>
                  <a:srgbClr val="000000"/>
                </a:solidFill>
                <a:latin typeface="MS Reference Sans Serif" charset="0"/>
                <a:cs typeface="MS Reference Sans Serif" charset="0"/>
              </a:rPr>
              <a:t>Hubbell 1997)</a:t>
            </a:r>
          </a:p>
          <a:p>
            <a:pPr algn="ctr"/>
            <a:r>
              <a:rPr lang="en-GB" sz="1500">
                <a:solidFill>
                  <a:srgbClr val="000000"/>
                </a:solidFill>
                <a:latin typeface="MS Reference Sans Serif" charset="0"/>
                <a:cs typeface="MS Reference Sans Serif" charset="0"/>
              </a:rPr>
              <a:t>(Bell 2000)</a:t>
            </a:r>
          </a:p>
          <a:p>
            <a:pPr algn="ctr"/>
            <a:r>
              <a:rPr lang="en-GB" sz="1500">
                <a:solidFill>
                  <a:srgbClr val="000000"/>
                </a:solidFill>
                <a:latin typeface="MS Reference Sans Serif" charset="0"/>
                <a:cs typeface="MS Reference Sans Serif" charset="0"/>
              </a:rPr>
              <a:t>(Bell 2001)</a:t>
            </a:r>
          </a:p>
          <a:p>
            <a:pPr algn="ctr"/>
            <a:r>
              <a:rPr lang="en-GB" sz="1500">
                <a:solidFill>
                  <a:srgbClr val="000000"/>
                </a:solidFill>
                <a:latin typeface="MS Reference Sans Serif" charset="0"/>
                <a:cs typeface="MS Reference Sans Serif" charset="0"/>
              </a:rPr>
              <a:t>(Hubbell 2001)</a:t>
            </a:r>
          </a:p>
        </p:txBody>
      </p:sp>
      <p:sp>
        <p:nvSpPr>
          <p:cNvPr id="7" name="Rounded Rectangle 5"/>
          <p:cNvSpPr>
            <a:spLocks noChangeArrowheads="1"/>
          </p:cNvSpPr>
          <p:nvPr/>
        </p:nvSpPr>
        <p:spPr bwMode="auto">
          <a:xfrm>
            <a:off x="1984375" y="3125788"/>
            <a:ext cx="4989513" cy="1423987"/>
          </a:xfrm>
          <a:prstGeom prst="roundRect">
            <a:avLst>
              <a:gd name="adj" fmla="val 16667"/>
            </a:avLst>
          </a:prstGeom>
          <a:solidFill>
            <a:schemeClr val="accent6">
              <a:lumMod val="60000"/>
              <a:lumOff val="40000"/>
              <a:alpha val="82000"/>
            </a:schemeClr>
          </a:solidFill>
          <a:ln w="63500">
            <a:solidFill>
              <a:schemeClr val="accent6">
                <a:lumMod val="50000"/>
              </a:schemeClr>
            </a:solidFill>
            <a:round/>
            <a:headEnd/>
            <a:tailEnd/>
          </a:ln>
        </p:spPr>
        <p:txBody>
          <a:bodyPr/>
          <a:lstStyle/>
          <a:p>
            <a:pPr algn="ctr">
              <a:defRPr/>
            </a:pPr>
            <a:r>
              <a:rPr lang="en-US" sz="2600" b="1" dirty="0">
                <a:latin typeface="MS Reference Sans Serif" charset="0"/>
                <a:cs typeface="MS Reference Sans Serif" charset="0"/>
              </a:rPr>
              <a:t>Is not a claim that all individuals are ecologically equivalent</a:t>
            </a:r>
          </a:p>
          <a:p>
            <a:pPr>
              <a:defRPr/>
            </a:pPr>
            <a:endParaRPr lang="en-US" dirty="0"/>
          </a:p>
          <a:p>
            <a:pPr>
              <a:defRPr/>
            </a:pPr>
            <a:endParaRPr lang="en-US" dirty="0"/>
          </a:p>
        </p:txBody>
      </p:sp>
      <p:sp>
        <p:nvSpPr>
          <p:cNvPr id="49159" name="Rounded Rectangle 5"/>
          <p:cNvSpPr>
            <a:spLocks noChangeArrowheads="1"/>
          </p:cNvSpPr>
          <p:nvPr/>
        </p:nvSpPr>
        <p:spPr bwMode="auto">
          <a:xfrm>
            <a:off x="1955800" y="4765675"/>
            <a:ext cx="4989513" cy="1423988"/>
          </a:xfrm>
          <a:prstGeom prst="roundRect">
            <a:avLst>
              <a:gd name="adj" fmla="val 16667"/>
            </a:avLst>
          </a:prstGeom>
          <a:solidFill>
            <a:srgbClr val="CCFFCC">
              <a:alpha val="81960"/>
            </a:srgbClr>
          </a:solidFill>
          <a:ln w="63500">
            <a:solidFill>
              <a:srgbClr val="008000"/>
            </a:solidFill>
            <a:round/>
            <a:headEnd/>
            <a:tailEnd/>
          </a:ln>
        </p:spPr>
        <p:txBody>
          <a:bodyPr/>
          <a:lstStyle/>
          <a:p>
            <a:pPr algn="ctr"/>
            <a:r>
              <a:rPr lang="en-US" sz="2600" b="1">
                <a:latin typeface="MS Reference Sans Serif" charset="0"/>
                <a:cs typeface="MS Reference Sans Serif" charset="0"/>
              </a:rPr>
              <a:t>Is about making some assumptions and seeing where they get us</a:t>
            </a:r>
            <a:endParaRPr lang="en-US" sz="2800"/>
          </a:p>
          <a:p>
            <a:endParaRPr lang="en-US"/>
          </a:p>
          <a:p>
            <a:endParaRPr lang="en-US"/>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6" name="Rounded Rectangle 5"/>
          <p:cNvSpPr/>
          <p:nvPr/>
        </p:nvSpPr>
        <p:spPr>
          <a:xfrm>
            <a:off x="566918" y="2762729"/>
            <a:ext cx="3827463" cy="952500"/>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‘neutral models’ assume </a:t>
            </a:r>
            <a:endParaRPr lang="en-US" dirty="0" smtClean="0">
              <a:solidFill>
                <a:srgbClr val="000000"/>
              </a:solidFill>
            </a:endParaRPr>
          </a:p>
          <a:p>
            <a:pPr algn="ctr">
              <a:defRPr/>
            </a:pPr>
            <a:r>
              <a:rPr lang="en-US" dirty="0" smtClean="0">
                <a:solidFill>
                  <a:srgbClr val="000000"/>
                </a:solidFill>
              </a:rPr>
              <a:t>all </a:t>
            </a:r>
            <a:r>
              <a:rPr lang="en-US" b="1" dirty="0">
                <a:solidFill>
                  <a:srgbClr val="000000"/>
                </a:solidFill>
              </a:rPr>
              <a:t>species</a:t>
            </a:r>
            <a:r>
              <a:rPr lang="en-US" dirty="0">
                <a:solidFill>
                  <a:srgbClr val="000000"/>
                </a:solidFill>
              </a:rPr>
              <a:t> </a:t>
            </a:r>
            <a:r>
              <a:rPr lang="en-US" dirty="0" smtClean="0">
                <a:solidFill>
                  <a:srgbClr val="000000"/>
                </a:solidFill>
              </a:rPr>
              <a:t>are the same</a:t>
            </a:r>
            <a:endParaRPr lang="en-US" dirty="0">
              <a:solidFill>
                <a:srgbClr val="000000"/>
              </a:solidFill>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5" name="Oval 4"/>
          <p:cNvSpPr/>
          <p:nvPr/>
        </p:nvSpPr>
        <p:spPr>
          <a:xfrm>
            <a:off x="4986338" y="4467225"/>
            <a:ext cx="2789237" cy="1431925"/>
          </a:xfrm>
          <a:prstGeom prst="ellipse">
            <a:avLst/>
          </a:prstGeom>
          <a:gradFill>
            <a:gsLst>
              <a:gs pos="0">
                <a:schemeClr val="accent3">
                  <a:lumMod val="75000"/>
                </a:schemeClr>
              </a:gs>
              <a:gs pos="100000">
                <a:schemeClr val="accent3">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Oval 6"/>
          <p:cNvSpPr/>
          <p:nvPr/>
        </p:nvSpPr>
        <p:spPr>
          <a:xfrm>
            <a:off x="1382713" y="4467225"/>
            <a:ext cx="2789237" cy="1431925"/>
          </a:xfrm>
          <a:prstGeom prst="ellipse">
            <a:avLst/>
          </a:prstGeom>
          <a:gradFill>
            <a:gsLst>
              <a:gs pos="0">
                <a:schemeClr val="accent3">
                  <a:lumMod val="75000"/>
                </a:schemeClr>
              </a:gs>
              <a:gs pos="100000">
                <a:schemeClr val="accent3">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Freeform 393"/>
          <p:cNvSpPr>
            <a:spLocks/>
          </p:cNvSpPr>
          <p:nvPr/>
        </p:nvSpPr>
        <p:spPr bwMode="auto">
          <a:xfrm>
            <a:off x="1716088" y="44751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 name="Freeform 393"/>
          <p:cNvSpPr>
            <a:spLocks/>
          </p:cNvSpPr>
          <p:nvPr/>
        </p:nvSpPr>
        <p:spPr bwMode="auto">
          <a:xfrm>
            <a:off x="3319463" y="4935538"/>
            <a:ext cx="528637"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1" name="Freeform 393"/>
          <p:cNvSpPr>
            <a:spLocks/>
          </p:cNvSpPr>
          <p:nvPr/>
        </p:nvSpPr>
        <p:spPr bwMode="auto">
          <a:xfrm>
            <a:off x="2951163" y="4360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2" name="Freeform 393"/>
          <p:cNvSpPr>
            <a:spLocks/>
          </p:cNvSpPr>
          <p:nvPr/>
        </p:nvSpPr>
        <p:spPr bwMode="auto">
          <a:xfrm>
            <a:off x="2530475" y="4649788"/>
            <a:ext cx="525463"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3" name="Freeform 393"/>
          <p:cNvSpPr>
            <a:spLocks/>
          </p:cNvSpPr>
          <p:nvPr/>
        </p:nvSpPr>
        <p:spPr bwMode="auto">
          <a:xfrm>
            <a:off x="2547938" y="53133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4" name="Freeform 393"/>
          <p:cNvSpPr>
            <a:spLocks/>
          </p:cNvSpPr>
          <p:nvPr/>
        </p:nvSpPr>
        <p:spPr bwMode="auto">
          <a:xfrm>
            <a:off x="2241550" y="4911725"/>
            <a:ext cx="528638"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5" name="Freeform 403"/>
          <p:cNvSpPr>
            <a:spLocks/>
          </p:cNvSpPr>
          <p:nvPr/>
        </p:nvSpPr>
        <p:spPr bwMode="auto">
          <a:xfrm>
            <a:off x="6589713" y="4889500"/>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6" name="Freeform 403"/>
          <p:cNvSpPr>
            <a:spLocks/>
          </p:cNvSpPr>
          <p:nvPr/>
        </p:nvSpPr>
        <p:spPr bwMode="auto">
          <a:xfrm>
            <a:off x="5626100" y="4851400"/>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5834063" y="5195888"/>
            <a:ext cx="415925" cy="582612"/>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Freeform 403"/>
          <p:cNvSpPr>
            <a:spLocks/>
          </p:cNvSpPr>
          <p:nvPr/>
        </p:nvSpPr>
        <p:spPr bwMode="auto">
          <a:xfrm>
            <a:off x="6173788" y="4314825"/>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grpSp>
        <p:nvGrpSpPr>
          <p:cNvPr id="19" name="Group 26"/>
          <p:cNvGrpSpPr>
            <a:grpSpLocks/>
          </p:cNvGrpSpPr>
          <p:nvPr/>
        </p:nvGrpSpPr>
        <p:grpSpPr bwMode="auto">
          <a:xfrm>
            <a:off x="4330824" y="4973638"/>
            <a:ext cx="601066" cy="495300"/>
            <a:chOff x="2128058" y="5700285"/>
            <a:chExt cx="317493" cy="304800"/>
          </a:xfrm>
        </p:grpSpPr>
        <p:cxnSp>
          <p:nvCxnSpPr>
            <p:cNvPr id="20" name="Straight Connector 19"/>
            <p:cNvCxnSpPr/>
            <p:nvPr/>
          </p:nvCxnSpPr>
          <p:spPr>
            <a:xfrm>
              <a:off x="2128058" y="5700285"/>
              <a:ext cx="317493" cy="1587"/>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128058" y="5851097"/>
              <a:ext cx="317493" cy="1588"/>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28058" y="6003497"/>
              <a:ext cx="317493" cy="1588"/>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991777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6" name="Rounded Rectangle 5"/>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smtClean="0">
                <a:solidFill>
                  <a:srgbClr val="000000"/>
                </a:solidFill>
              </a:rPr>
              <a:t>all </a:t>
            </a:r>
            <a:r>
              <a:rPr lang="en-US" strike="dblStrike" dirty="0">
                <a:solidFill>
                  <a:srgbClr val="000000"/>
                </a:solidFill>
              </a:rPr>
              <a:t>species are </a:t>
            </a:r>
            <a:r>
              <a:rPr lang="en-US" strike="dblStrike" dirty="0" smtClean="0">
                <a:solidFill>
                  <a:srgbClr val="000000"/>
                </a:solidFill>
              </a:rPr>
              <a:t>the same</a:t>
            </a:r>
            <a:endParaRPr lang="en-US" strike="dblStrike" dirty="0">
              <a:solidFill>
                <a:srgbClr val="000000"/>
              </a:solidFill>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5" name="Oval 4"/>
          <p:cNvSpPr/>
          <p:nvPr/>
        </p:nvSpPr>
        <p:spPr>
          <a:xfrm>
            <a:off x="4986338" y="4467225"/>
            <a:ext cx="2789237" cy="1431925"/>
          </a:xfrm>
          <a:prstGeom prst="ellipse">
            <a:avLst/>
          </a:prstGeom>
          <a:gradFill>
            <a:gsLst>
              <a:gs pos="0">
                <a:schemeClr val="accent3">
                  <a:lumMod val="75000"/>
                </a:schemeClr>
              </a:gs>
              <a:gs pos="100000">
                <a:schemeClr val="accent3">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Oval 6"/>
          <p:cNvSpPr/>
          <p:nvPr/>
        </p:nvSpPr>
        <p:spPr>
          <a:xfrm>
            <a:off x="1382713" y="4467225"/>
            <a:ext cx="2789237" cy="1431925"/>
          </a:xfrm>
          <a:prstGeom prst="ellipse">
            <a:avLst/>
          </a:prstGeom>
          <a:gradFill>
            <a:gsLst>
              <a:gs pos="0">
                <a:schemeClr val="accent3">
                  <a:lumMod val="75000"/>
                </a:schemeClr>
              </a:gs>
              <a:gs pos="100000">
                <a:schemeClr val="accent3">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Freeform 393"/>
          <p:cNvSpPr>
            <a:spLocks/>
          </p:cNvSpPr>
          <p:nvPr/>
        </p:nvSpPr>
        <p:spPr bwMode="auto">
          <a:xfrm>
            <a:off x="1716088" y="44751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 name="Freeform 393"/>
          <p:cNvSpPr>
            <a:spLocks/>
          </p:cNvSpPr>
          <p:nvPr/>
        </p:nvSpPr>
        <p:spPr bwMode="auto">
          <a:xfrm>
            <a:off x="3319463" y="4935538"/>
            <a:ext cx="528637"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1" name="Freeform 393"/>
          <p:cNvSpPr>
            <a:spLocks/>
          </p:cNvSpPr>
          <p:nvPr/>
        </p:nvSpPr>
        <p:spPr bwMode="auto">
          <a:xfrm>
            <a:off x="2951163" y="4360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2" name="Freeform 393"/>
          <p:cNvSpPr>
            <a:spLocks/>
          </p:cNvSpPr>
          <p:nvPr/>
        </p:nvSpPr>
        <p:spPr bwMode="auto">
          <a:xfrm>
            <a:off x="2530475" y="4649788"/>
            <a:ext cx="525463"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3" name="Freeform 393"/>
          <p:cNvSpPr>
            <a:spLocks/>
          </p:cNvSpPr>
          <p:nvPr/>
        </p:nvSpPr>
        <p:spPr bwMode="auto">
          <a:xfrm>
            <a:off x="2547938" y="53133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4" name="Freeform 393"/>
          <p:cNvSpPr>
            <a:spLocks/>
          </p:cNvSpPr>
          <p:nvPr/>
        </p:nvSpPr>
        <p:spPr bwMode="auto">
          <a:xfrm>
            <a:off x="2241550" y="4911725"/>
            <a:ext cx="528638"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5" name="Freeform 403"/>
          <p:cNvSpPr>
            <a:spLocks/>
          </p:cNvSpPr>
          <p:nvPr/>
        </p:nvSpPr>
        <p:spPr bwMode="auto">
          <a:xfrm>
            <a:off x="6589713" y="4889500"/>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6" name="Freeform 403"/>
          <p:cNvSpPr>
            <a:spLocks/>
          </p:cNvSpPr>
          <p:nvPr/>
        </p:nvSpPr>
        <p:spPr bwMode="auto">
          <a:xfrm>
            <a:off x="5626100" y="4851400"/>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5834063" y="5195888"/>
            <a:ext cx="415925" cy="582612"/>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Freeform 403"/>
          <p:cNvSpPr>
            <a:spLocks/>
          </p:cNvSpPr>
          <p:nvPr/>
        </p:nvSpPr>
        <p:spPr bwMode="auto">
          <a:xfrm>
            <a:off x="6173788" y="4314825"/>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grpSp>
        <p:nvGrpSpPr>
          <p:cNvPr id="23" name="Group 26"/>
          <p:cNvGrpSpPr>
            <a:grpSpLocks/>
          </p:cNvGrpSpPr>
          <p:nvPr/>
        </p:nvGrpSpPr>
        <p:grpSpPr bwMode="auto">
          <a:xfrm>
            <a:off x="4330824" y="4973638"/>
            <a:ext cx="601066" cy="495300"/>
            <a:chOff x="2128058" y="5700285"/>
            <a:chExt cx="317493" cy="304800"/>
          </a:xfrm>
        </p:grpSpPr>
        <p:cxnSp>
          <p:nvCxnSpPr>
            <p:cNvPr id="24" name="Straight Connector 23"/>
            <p:cNvCxnSpPr/>
            <p:nvPr/>
          </p:nvCxnSpPr>
          <p:spPr>
            <a:xfrm>
              <a:off x="2128058" y="5700285"/>
              <a:ext cx="317493" cy="1587"/>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128058" y="5851097"/>
              <a:ext cx="317493" cy="1588"/>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128058" y="6003497"/>
              <a:ext cx="317493" cy="1588"/>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41579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ndonScienceMuseumsReplicaDifferenceEngine.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Rectangle 4"/>
          <p:cNvSpPr/>
          <p:nvPr/>
        </p:nvSpPr>
        <p:spPr>
          <a:xfrm>
            <a:off x="1330586" y="6488668"/>
            <a:ext cx="2557348" cy="369332"/>
          </a:xfrm>
          <a:prstGeom prst="rect">
            <a:avLst/>
          </a:prstGeom>
        </p:spPr>
        <p:txBody>
          <a:bodyPr wrap="none">
            <a:spAutoFit/>
          </a:bodyPr>
          <a:lstStyle/>
          <a:p>
            <a:r>
              <a:rPr lang="en-US" b="1" dirty="0" err="1" smtClean="0">
                <a:solidFill>
                  <a:schemeClr val="bg1"/>
                </a:solidFill>
              </a:rPr>
              <a:t>Photo:Carsten</a:t>
            </a:r>
            <a:r>
              <a:rPr lang="en-US" b="1" dirty="0" smtClean="0">
                <a:solidFill>
                  <a:schemeClr val="bg1"/>
                </a:solidFill>
              </a:rPr>
              <a:t> </a:t>
            </a:r>
            <a:r>
              <a:rPr lang="en-US" b="1" dirty="0" err="1">
                <a:solidFill>
                  <a:schemeClr val="bg1"/>
                </a:solidFill>
              </a:rPr>
              <a:t>Ullrich</a:t>
            </a:r>
            <a:endParaRPr lang="en-US" b="1" dirty="0">
              <a:solidFill>
                <a:schemeClr val="bg1"/>
              </a:solidFill>
            </a:endParaRPr>
          </a:p>
        </p:txBody>
      </p:sp>
    </p:spTree>
    <p:extLst>
      <p:ext uri="{BB962C8B-B14F-4D97-AF65-F5344CB8AC3E}">
        <p14:creationId xmlns:p14="http://schemas.microsoft.com/office/powerpoint/2010/main" val="4421234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grpSp>
        <p:nvGrpSpPr>
          <p:cNvPr id="2" name="Group 1"/>
          <p:cNvGrpSpPr/>
          <p:nvPr/>
        </p:nvGrpSpPr>
        <p:grpSpPr>
          <a:xfrm>
            <a:off x="2971574" y="4261599"/>
            <a:ext cx="3256651" cy="998049"/>
            <a:chOff x="3689350" y="4316413"/>
            <a:chExt cx="1890713" cy="579437"/>
          </a:xfrm>
        </p:grpSpPr>
        <p:sp>
          <p:nvSpPr>
            <p:cNvPr id="24" name="Freeform 393"/>
            <p:cNvSpPr>
              <a:spLocks/>
            </p:cNvSpPr>
            <p:nvPr/>
          </p:nvSpPr>
          <p:spPr bwMode="auto">
            <a:xfrm>
              <a:off x="3689350" y="4362450"/>
              <a:ext cx="528638"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5" name="Freeform 403"/>
            <p:cNvSpPr>
              <a:spLocks/>
            </p:cNvSpPr>
            <p:nvPr/>
          </p:nvSpPr>
          <p:spPr bwMode="auto">
            <a:xfrm>
              <a:off x="5162550" y="4316413"/>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grpSp>
          <p:nvGrpSpPr>
            <p:cNvPr id="26" name="Group 54"/>
            <p:cNvGrpSpPr>
              <a:grpSpLocks/>
            </p:cNvGrpSpPr>
            <p:nvPr/>
          </p:nvGrpSpPr>
          <p:grpSpPr bwMode="auto">
            <a:xfrm>
              <a:off x="4427538" y="4460875"/>
              <a:ext cx="368300" cy="304800"/>
              <a:chOff x="2128058" y="5700285"/>
              <a:chExt cx="317493" cy="304800"/>
            </a:xfrm>
          </p:grpSpPr>
          <p:cxnSp>
            <p:nvCxnSpPr>
              <p:cNvPr id="27" name="Straight Connector 26"/>
              <p:cNvCxnSpPr/>
              <p:nvPr/>
            </p:nvCxnSpPr>
            <p:spPr>
              <a:xfrm>
                <a:off x="2128058" y="5700285"/>
                <a:ext cx="317493" cy="1588"/>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28058" y="5851098"/>
                <a:ext cx="317493" cy="1587"/>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128058" y="6003498"/>
                <a:ext cx="317493" cy="1587"/>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14" name="Rounded Rectangle 13"/>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15" name="Rounded Rectangle 14"/>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40521912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grpSp>
        <p:nvGrpSpPr>
          <p:cNvPr id="3" name="Group 2"/>
          <p:cNvGrpSpPr/>
          <p:nvPr/>
        </p:nvGrpSpPr>
        <p:grpSpPr>
          <a:xfrm>
            <a:off x="2394805" y="4347308"/>
            <a:ext cx="5050850" cy="1402617"/>
            <a:chOff x="3440113" y="5022850"/>
            <a:chExt cx="2618212" cy="727075"/>
          </a:xfrm>
        </p:grpSpPr>
        <p:sp>
          <p:nvSpPr>
            <p:cNvPr id="13" name="Freeform 393"/>
            <p:cNvSpPr>
              <a:spLocks/>
            </p:cNvSpPr>
            <p:nvPr/>
          </p:nvSpPr>
          <p:spPr bwMode="auto">
            <a:xfrm>
              <a:off x="3440113" y="5122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4" name="Freeform 393"/>
            <p:cNvSpPr>
              <a:spLocks/>
            </p:cNvSpPr>
            <p:nvPr/>
          </p:nvSpPr>
          <p:spPr bwMode="auto">
            <a:xfrm>
              <a:off x="4017963" y="5122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5" name="Freeform 393"/>
            <p:cNvSpPr>
              <a:spLocks/>
            </p:cNvSpPr>
            <p:nvPr/>
          </p:nvSpPr>
          <p:spPr bwMode="auto">
            <a:xfrm>
              <a:off x="5029262" y="5122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6" name="Freeform 403"/>
            <p:cNvSpPr>
              <a:spLocks/>
            </p:cNvSpPr>
            <p:nvPr/>
          </p:nvSpPr>
          <p:spPr bwMode="auto">
            <a:xfrm>
              <a:off x="5640812" y="5122863"/>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4543425" y="5122863"/>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Oval 17"/>
            <p:cNvSpPr/>
            <p:nvPr/>
          </p:nvSpPr>
          <p:spPr>
            <a:xfrm>
              <a:off x="4918137" y="5022850"/>
              <a:ext cx="728662" cy="72707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0" name="Rounded Rectangle 19"/>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21" name="Rounded Rectangle 20"/>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40660081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grpSp>
        <p:nvGrpSpPr>
          <p:cNvPr id="19" name="Group 18"/>
          <p:cNvGrpSpPr/>
          <p:nvPr/>
        </p:nvGrpSpPr>
        <p:grpSpPr>
          <a:xfrm>
            <a:off x="2394805" y="4347308"/>
            <a:ext cx="5050850" cy="1402617"/>
            <a:chOff x="3440113" y="5022850"/>
            <a:chExt cx="2618212" cy="727075"/>
          </a:xfrm>
        </p:grpSpPr>
        <p:sp>
          <p:nvSpPr>
            <p:cNvPr id="20" name="Freeform 393"/>
            <p:cNvSpPr>
              <a:spLocks/>
            </p:cNvSpPr>
            <p:nvPr/>
          </p:nvSpPr>
          <p:spPr bwMode="auto">
            <a:xfrm>
              <a:off x="3440113" y="5122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1" name="Freeform 393"/>
            <p:cNvSpPr>
              <a:spLocks/>
            </p:cNvSpPr>
            <p:nvPr/>
          </p:nvSpPr>
          <p:spPr bwMode="auto">
            <a:xfrm>
              <a:off x="4017963" y="5122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30" name="Freeform 403"/>
            <p:cNvSpPr>
              <a:spLocks/>
            </p:cNvSpPr>
            <p:nvPr/>
          </p:nvSpPr>
          <p:spPr bwMode="auto">
            <a:xfrm>
              <a:off x="5640812" y="5122863"/>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31" name="Freeform 403"/>
            <p:cNvSpPr>
              <a:spLocks/>
            </p:cNvSpPr>
            <p:nvPr/>
          </p:nvSpPr>
          <p:spPr bwMode="auto">
            <a:xfrm>
              <a:off x="4543425" y="5122863"/>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32" name="Oval 31"/>
            <p:cNvSpPr/>
            <p:nvPr/>
          </p:nvSpPr>
          <p:spPr>
            <a:xfrm>
              <a:off x="4918137" y="5022850"/>
              <a:ext cx="728662" cy="72707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3" name="Freeform 403"/>
          <p:cNvSpPr>
            <a:spLocks/>
          </p:cNvSpPr>
          <p:nvPr/>
        </p:nvSpPr>
        <p:spPr bwMode="auto">
          <a:xfrm>
            <a:off x="5529906" y="4510048"/>
            <a:ext cx="805433" cy="111780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3" name="Rounded Rectangle 12"/>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14" name="Rounded Rectangle 13"/>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4773038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9" name="Rounded Rectangle 8"/>
          <p:cNvSpPr/>
          <p:nvPr/>
        </p:nvSpPr>
        <p:spPr>
          <a:xfrm>
            <a:off x="567310" y="4048604"/>
            <a:ext cx="3827463" cy="952500"/>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a:solidFill>
                  <a:srgbClr val="000000"/>
                </a:solidFill>
              </a:rPr>
              <a:t>A</a:t>
            </a:r>
            <a:r>
              <a:rPr lang="en-US" dirty="0" smtClean="0">
                <a:solidFill>
                  <a:srgbClr val="000000"/>
                </a:solidFill>
              </a:rPr>
              <a:t> model in which </a:t>
            </a:r>
            <a:r>
              <a:rPr lang="en-US" dirty="0">
                <a:solidFill>
                  <a:srgbClr val="000000"/>
                </a:solidFill>
              </a:rPr>
              <a:t>species are </a:t>
            </a:r>
            <a:r>
              <a:rPr lang="en-US" dirty="0" smtClean="0">
                <a:solidFill>
                  <a:srgbClr val="000000"/>
                </a:solidFill>
              </a:rPr>
              <a:t>interchangeable is neutral</a:t>
            </a:r>
            <a:endParaRPr lang="en-US" dirty="0">
              <a:solidFill>
                <a:srgbClr val="000000"/>
              </a:solidFill>
            </a:endParaRPr>
          </a:p>
        </p:txBody>
      </p:sp>
      <p:grpSp>
        <p:nvGrpSpPr>
          <p:cNvPr id="3" name="Group 2"/>
          <p:cNvGrpSpPr/>
          <p:nvPr/>
        </p:nvGrpSpPr>
        <p:grpSpPr>
          <a:xfrm>
            <a:off x="4586522" y="4048604"/>
            <a:ext cx="3978503" cy="2066934"/>
            <a:chOff x="5169451" y="4048604"/>
            <a:chExt cx="2451100" cy="1273409"/>
          </a:xfrm>
        </p:grpSpPr>
        <p:sp>
          <p:nvSpPr>
            <p:cNvPr id="10" name="Freeform 393"/>
            <p:cNvSpPr>
              <a:spLocks/>
            </p:cNvSpPr>
            <p:nvPr/>
          </p:nvSpPr>
          <p:spPr bwMode="auto">
            <a:xfrm>
              <a:off x="5169451" y="4694951"/>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1" name="Freeform 393"/>
            <p:cNvSpPr>
              <a:spLocks/>
            </p:cNvSpPr>
            <p:nvPr/>
          </p:nvSpPr>
          <p:spPr bwMode="auto">
            <a:xfrm>
              <a:off x="5747301" y="4694951"/>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2" name="Freeform 403"/>
            <p:cNvSpPr>
              <a:spLocks/>
            </p:cNvSpPr>
            <p:nvPr/>
          </p:nvSpPr>
          <p:spPr bwMode="auto">
            <a:xfrm>
              <a:off x="7203038" y="4694951"/>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3" name="Freeform 403"/>
            <p:cNvSpPr>
              <a:spLocks/>
            </p:cNvSpPr>
            <p:nvPr/>
          </p:nvSpPr>
          <p:spPr bwMode="auto">
            <a:xfrm>
              <a:off x="6272763" y="4694951"/>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4" name="Oval 13"/>
            <p:cNvSpPr/>
            <p:nvPr/>
          </p:nvSpPr>
          <p:spPr>
            <a:xfrm>
              <a:off x="6566451" y="4594938"/>
              <a:ext cx="728662" cy="72707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Freeform 403"/>
            <p:cNvSpPr>
              <a:spLocks/>
            </p:cNvSpPr>
            <p:nvPr/>
          </p:nvSpPr>
          <p:spPr bwMode="auto">
            <a:xfrm>
              <a:off x="6700045" y="4687868"/>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 name="Curved Down Arrow 1"/>
            <p:cNvSpPr/>
            <p:nvPr/>
          </p:nvSpPr>
          <p:spPr>
            <a:xfrm>
              <a:off x="6375646" y="4048604"/>
              <a:ext cx="551107" cy="48771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a:off x="6866757" y="4048604"/>
              <a:ext cx="568630" cy="48771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7" name="Rounded Rectangle 16"/>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18" name="Rounded Rectangle 17"/>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38063711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393"/>
          <p:cNvSpPr>
            <a:spLocks/>
          </p:cNvSpPr>
          <p:nvPr/>
        </p:nvSpPr>
        <p:spPr bwMode="auto">
          <a:xfrm>
            <a:off x="6329142"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1" name="Freeform 393"/>
          <p:cNvSpPr>
            <a:spLocks/>
          </p:cNvSpPr>
          <p:nvPr/>
        </p:nvSpPr>
        <p:spPr bwMode="auto">
          <a:xfrm>
            <a:off x="7841711"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4625598"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Freeform 403"/>
          <p:cNvSpPr>
            <a:spLocks/>
          </p:cNvSpPr>
          <p:nvPr/>
        </p:nvSpPr>
        <p:spPr bwMode="auto">
          <a:xfrm>
            <a:off x="5583073"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0" name="Freeform 393"/>
          <p:cNvSpPr>
            <a:spLocks/>
          </p:cNvSpPr>
          <p:nvPr/>
        </p:nvSpPr>
        <p:spPr bwMode="auto">
          <a:xfrm>
            <a:off x="7032623"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9" name="Rounded Rectangle 8"/>
          <p:cNvSpPr/>
          <p:nvPr/>
        </p:nvSpPr>
        <p:spPr>
          <a:xfrm>
            <a:off x="567310" y="4048604"/>
            <a:ext cx="3827463" cy="952500"/>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a:solidFill>
                  <a:srgbClr val="000000"/>
                </a:solidFill>
              </a:rPr>
              <a:t>A</a:t>
            </a:r>
            <a:r>
              <a:rPr lang="en-US" dirty="0" smtClean="0">
                <a:solidFill>
                  <a:srgbClr val="000000"/>
                </a:solidFill>
              </a:rPr>
              <a:t> model in which </a:t>
            </a:r>
            <a:r>
              <a:rPr lang="en-US" dirty="0">
                <a:solidFill>
                  <a:srgbClr val="000000"/>
                </a:solidFill>
              </a:rPr>
              <a:t>species are </a:t>
            </a:r>
            <a:r>
              <a:rPr lang="en-US" dirty="0" smtClean="0">
                <a:solidFill>
                  <a:srgbClr val="000000"/>
                </a:solidFill>
              </a:rPr>
              <a:t>interchangeable is neutral</a:t>
            </a:r>
            <a:endParaRPr lang="en-US" dirty="0">
              <a:solidFill>
                <a:srgbClr val="000000"/>
              </a:solidFill>
            </a:endParaRPr>
          </a:p>
        </p:txBody>
      </p:sp>
      <p:sp>
        <p:nvSpPr>
          <p:cNvPr id="14" name="Oval 13"/>
          <p:cNvSpPr/>
          <p:nvPr/>
        </p:nvSpPr>
        <p:spPr>
          <a:xfrm>
            <a:off x="6854063" y="4935386"/>
            <a:ext cx="1182728" cy="118015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Curved Down Arrow 1"/>
          <p:cNvSpPr/>
          <p:nvPr/>
        </p:nvSpPr>
        <p:spPr>
          <a:xfrm>
            <a:off x="6544357" y="4048604"/>
            <a:ext cx="894529" cy="79164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a:off x="7341504" y="4048604"/>
            <a:ext cx="922972" cy="79164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22" name="Rounded Rectangle 21"/>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6475807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393"/>
          <p:cNvSpPr>
            <a:spLocks/>
          </p:cNvSpPr>
          <p:nvPr/>
        </p:nvSpPr>
        <p:spPr bwMode="auto">
          <a:xfrm>
            <a:off x="6329142"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1" name="Freeform 393"/>
          <p:cNvSpPr>
            <a:spLocks/>
          </p:cNvSpPr>
          <p:nvPr/>
        </p:nvSpPr>
        <p:spPr bwMode="auto">
          <a:xfrm>
            <a:off x="7841711"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4625598"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Freeform 403"/>
          <p:cNvSpPr>
            <a:spLocks/>
          </p:cNvSpPr>
          <p:nvPr/>
        </p:nvSpPr>
        <p:spPr bwMode="auto">
          <a:xfrm>
            <a:off x="5583073"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9" name="Rounded Rectangle 8"/>
          <p:cNvSpPr/>
          <p:nvPr/>
        </p:nvSpPr>
        <p:spPr>
          <a:xfrm>
            <a:off x="567310" y="4048604"/>
            <a:ext cx="3827463" cy="952500"/>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a:solidFill>
                  <a:srgbClr val="000000"/>
                </a:solidFill>
              </a:rPr>
              <a:t>A</a:t>
            </a:r>
            <a:r>
              <a:rPr lang="en-US" dirty="0" smtClean="0">
                <a:solidFill>
                  <a:srgbClr val="000000"/>
                </a:solidFill>
              </a:rPr>
              <a:t> model in which </a:t>
            </a:r>
            <a:r>
              <a:rPr lang="en-US" dirty="0">
                <a:solidFill>
                  <a:srgbClr val="000000"/>
                </a:solidFill>
              </a:rPr>
              <a:t>species are </a:t>
            </a:r>
            <a:r>
              <a:rPr lang="en-US" dirty="0" smtClean="0">
                <a:solidFill>
                  <a:srgbClr val="000000"/>
                </a:solidFill>
              </a:rPr>
              <a:t>interchangeable is neutral</a:t>
            </a:r>
            <a:endParaRPr lang="en-US" dirty="0">
              <a:solidFill>
                <a:srgbClr val="000000"/>
              </a:solidFill>
            </a:endParaRPr>
          </a:p>
        </p:txBody>
      </p:sp>
      <p:sp>
        <p:nvSpPr>
          <p:cNvPr id="14" name="Oval 13"/>
          <p:cNvSpPr/>
          <p:nvPr/>
        </p:nvSpPr>
        <p:spPr>
          <a:xfrm>
            <a:off x="6854063" y="4935386"/>
            <a:ext cx="1182728" cy="118015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Curved Down Arrow 1"/>
          <p:cNvSpPr/>
          <p:nvPr/>
        </p:nvSpPr>
        <p:spPr>
          <a:xfrm>
            <a:off x="6544357" y="4048604"/>
            <a:ext cx="894529" cy="79164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a:off x="7341504" y="4048604"/>
            <a:ext cx="922972" cy="79164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Freeform 403"/>
          <p:cNvSpPr>
            <a:spLocks/>
          </p:cNvSpPr>
          <p:nvPr/>
        </p:nvSpPr>
        <p:spPr bwMode="auto">
          <a:xfrm>
            <a:off x="7100043" y="5107491"/>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0" name="Rounded Rectangle 19"/>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22" name="Rounded Rectangle 21"/>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201946993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393"/>
          <p:cNvSpPr>
            <a:spLocks/>
          </p:cNvSpPr>
          <p:nvPr/>
        </p:nvSpPr>
        <p:spPr bwMode="auto">
          <a:xfrm>
            <a:off x="6329142"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1" name="Freeform 393"/>
          <p:cNvSpPr>
            <a:spLocks/>
          </p:cNvSpPr>
          <p:nvPr/>
        </p:nvSpPr>
        <p:spPr bwMode="auto">
          <a:xfrm>
            <a:off x="7841711"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4625598"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Freeform 403"/>
          <p:cNvSpPr>
            <a:spLocks/>
          </p:cNvSpPr>
          <p:nvPr/>
        </p:nvSpPr>
        <p:spPr bwMode="auto">
          <a:xfrm>
            <a:off x="5583073"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9" name="Rounded Rectangle 8"/>
          <p:cNvSpPr/>
          <p:nvPr/>
        </p:nvSpPr>
        <p:spPr>
          <a:xfrm>
            <a:off x="567310" y="4048604"/>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A model in which species are interchangeable is neutral</a:t>
            </a:r>
          </a:p>
        </p:txBody>
      </p:sp>
      <p:sp>
        <p:nvSpPr>
          <p:cNvPr id="14" name="Oval 13"/>
          <p:cNvSpPr/>
          <p:nvPr/>
        </p:nvSpPr>
        <p:spPr>
          <a:xfrm>
            <a:off x="6854063" y="4935386"/>
            <a:ext cx="1182728" cy="118015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Freeform 403"/>
          <p:cNvSpPr>
            <a:spLocks/>
          </p:cNvSpPr>
          <p:nvPr/>
        </p:nvSpPr>
        <p:spPr bwMode="auto">
          <a:xfrm>
            <a:off x="7100043" y="5107491"/>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3" name="Rounded Rectangle 12"/>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16" name="Rounded Rectangle 15"/>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69722158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28222" y="1719881"/>
            <a:ext cx="9144000" cy="54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2800" b="1" dirty="0">
                <a:solidFill>
                  <a:srgbClr val="FFFFFF"/>
                </a:solidFill>
                <a:latin typeface="MS Reference Sans Serif" charset="0"/>
                <a:cs typeface="MS Reference Sans Serif" charset="0"/>
              </a:rPr>
              <a:t>1.) What is neutral </a:t>
            </a:r>
            <a:r>
              <a:rPr lang="en-GB" sz="2800" b="1" dirty="0" smtClean="0">
                <a:solidFill>
                  <a:srgbClr val="FFFFFF"/>
                </a:solidFill>
                <a:latin typeface="MS Reference Sans Serif" charset="0"/>
                <a:cs typeface="MS Reference Sans Serif" charset="0"/>
              </a:rPr>
              <a:t>theory?</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2.) </a:t>
            </a:r>
            <a:r>
              <a:rPr lang="en-GB" sz="2800" b="1" dirty="0" smtClean="0">
                <a:solidFill>
                  <a:srgbClr val="FFFFFF"/>
                </a:solidFill>
                <a:latin typeface="MS Reference Sans Serif" charset="0"/>
                <a:cs typeface="MS Reference Sans Serif" charset="0"/>
              </a:rPr>
              <a:t>Example neutral models</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smtClean="0">
                <a:solidFill>
                  <a:srgbClr val="FFFFFF"/>
                </a:solidFill>
                <a:latin typeface="MS Reference Sans Serif" charset="0"/>
                <a:cs typeface="MS Reference Sans Serif" charset="0"/>
              </a:rPr>
              <a:t> </a:t>
            </a:r>
          </a:p>
          <a:p>
            <a:pPr algn="ctr" eaLnBrk="1" hangingPunct="1"/>
            <a:r>
              <a:rPr lang="en-GB" sz="2800" b="1" dirty="0">
                <a:solidFill>
                  <a:srgbClr val="FFFFFF"/>
                </a:solidFill>
                <a:latin typeface="MS Reference Sans Serif" charset="0"/>
                <a:cs typeface="MS Reference Sans Serif" charset="0"/>
              </a:rPr>
              <a:t>3</a:t>
            </a:r>
            <a:r>
              <a:rPr lang="en-GB" sz="2800" b="1" dirty="0" smtClean="0">
                <a:solidFill>
                  <a:srgbClr val="FFFFFF"/>
                </a:solidFill>
                <a:latin typeface="MS Reference Sans Serif" charset="0"/>
                <a:cs typeface="MS Reference Sans Serif" charset="0"/>
              </a:rPr>
              <a:t>.) Uses of neutral theory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4</a:t>
            </a:r>
            <a:r>
              <a:rPr lang="en-GB" sz="2800" b="1" dirty="0" smtClean="0">
                <a:solidFill>
                  <a:srgbClr val="FFFFFF"/>
                </a:solidFill>
                <a:latin typeface="MS Reference Sans Serif" charset="0"/>
                <a:cs typeface="MS Reference Sans Serif" charset="0"/>
              </a:rPr>
              <a:t>.) </a:t>
            </a:r>
            <a:r>
              <a:rPr lang="en-GB" sz="2800" b="1" dirty="0">
                <a:solidFill>
                  <a:srgbClr val="FFFFFF"/>
                </a:solidFill>
                <a:latin typeface="MS Reference Sans Serif" charset="0"/>
                <a:cs typeface="MS Reference Sans Serif" charset="0"/>
              </a:rPr>
              <a:t>Applications in i</a:t>
            </a:r>
            <a:r>
              <a:rPr lang="en-GB" sz="2800" b="1" dirty="0" smtClean="0">
                <a:solidFill>
                  <a:srgbClr val="FFFFFF"/>
                </a:solidFill>
                <a:latin typeface="MS Reference Sans Serif" charset="0"/>
                <a:cs typeface="MS Reference Sans Serif" charset="0"/>
              </a:rPr>
              <a:t>sland </a:t>
            </a:r>
            <a:r>
              <a:rPr lang="en-GB" sz="2800" b="1" dirty="0">
                <a:solidFill>
                  <a:srgbClr val="FFFFFF"/>
                </a:solidFill>
                <a:latin typeface="MS Reference Sans Serif" charset="0"/>
                <a:cs typeface="MS Reference Sans Serif" charset="0"/>
              </a:rPr>
              <a:t>b</a:t>
            </a:r>
            <a:r>
              <a:rPr lang="en-GB" sz="2800" b="1" dirty="0" smtClean="0">
                <a:solidFill>
                  <a:srgbClr val="FFFFFF"/>
                </a:solidFill>
                <a:latin typeface="MS Reference Sans Serif" charset="0"/>
                <a:cs typeface="MS Reference Sans Serif" charset="0"/>
              </a:rPr>
              <a:t>iogeography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US" sz="4000" dirty="0">
              <a:solidFill>
                <a:srgbClr val="FFFFFF"/>
              </a:solidFill>
              <a:latin typeface="Calibri" charset="0"/>
              <a:cs typeface="MS Reference Sans Serif" charset="0"/>
            </a:endParaRPr>
          </a:p>
        </p:txBody>
      </p:sp>
      <p:sp>
        <p:nvSpPr>
          <p:cNvPr id="3" name="TextBox 2"/>
          <p:cNvSpPr txBox="1">
            <a:spLocks noChangeArrowheads="1"/>
          </p:cNvSpPr>
          <p:nvPr/>
        </p:nvSpPr>
        <p:spPr bwMode="auto">
          <a:xfrm>
            <a:off x="0" y="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FFFFFF"/>
                </a:solidFill>
                <a:latin typeface="MS Reference Sans Serif" charset="0"/>
                <a:cs typeface="MS Reference Sans Serif" charset="0"/>
              </a:rPr>
              <a:t>Ecological Neutral Theory:</a:t>
            </a:r>
          </a:p>
          <a:p>
            <a:pPr algn="ctr" eaLnBrk="1" hangingPunct="1"/>
            <a:r>
              <a:rPr lang="en-GB" sz="3200" b="1" dirty="0">
                <a:solidFill>
                  <a:schemeClr val="bg1"/>
                </a:solidFill>
                <a:latin typeface="MS Reference Sans Serif" charset="0"/>
                <a:cs typeface="MS Reference Sans Serif" charset="0"/>
              </a:rPr>
              <a:t>Madness or Misunderstood</a:t>
            </a:r>
            <a:r>
              <a:rPr lang="en-GB" sz="3200" b="1" dirty="0" smtClean="0">
                <a:solidFill>
                  <a:schemeClr val="bg1"/>
                </a:solidFill>
                <a:latin typeface="MS Reference Sans Serif" charset="0"/>
                <a:cs typeface="MS Reference Sans Serif" charset="0"/>
              </a:rPr>
              <a:t>?</a:t>
            </a:r>
          </a:p>
          <a:p>
            <a:pPr algn="ctr" eaLnBrk="1" hangingPunct="1"/>
            <a:endParaRPr lang="en-US" sz="4000" dirty="0">
              <a:latin typeface="MS Reference Sans Serif" charset="0"/>
              <a:cs typeface="MS Reference Sans Serif" charset="0"/>
            </a:endParaRPr>
          </a:p>
        </p:txBody>
      </p:sp>
      <p:sp>
        <p:nvSpPr>
          <p:cNvPr id="4" name="Rectangle 3"/>
          <p:cNvSpPr/>
          <p:nvPr/>
        </p:nvSpPr>
        <p:spPr>
          <a:xfrm>
            <a:off x="607826" y="2691666"/>
            <a:ext cx="7918824" cy="1227137"/>
          </a:xfrm>
          <a:prstGeom prst="rect">
            <a:avLst/>
          </a:prstGeom>
          <a:noFill/>
          <a:ln w="1270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891447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Hdr_parliament.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2476" y="0"/>
            <a:ext cx="10525468" cy="6858000"/>
          </a:xfrm>
          <a:prstGeom prst="rect">
            <a:avLst/>
          </a:prstGeom>
        </p:spPr>
      </p:pic>
      <p:sp>
        <p:nvSpPr>
          <p:cNvPr id="5" name="Title 1"/>
          <p:cNvSpPr txBox="1">
            <a:spLocks/>
          </p:cNvSpPr>
          <p:nvPr/>
        </p:nvSpPr>
        <p:spPr>
          <a:xfrm>
            <a:off x="457200" y="-15486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rPr>
              <a:t>Voter model </a:t>
            </a:r>
            <a:r>
              <a:rPr lang="en-US" sz="2200" dirty="0" smtClean="0">
                <a:solidFill>
                  <a:srgbClr val="FFFFFF"/>
                </a:solidFill>
              </a:rPr>
              <a:t>(Holley &amp; Liggett 1975) </a:t>
            </a:r>
            <a:endParaRPr lang="en-US" sz="2200" dirty="0">
              <a:solidFill>
                <a:srgbClr val="FFFFFF"/>
              </a:solidFill>
            </a:endParaRPr>
          </a:p>
        </p:txBody>
      </p:sp>
      <p:sp>
        <p:nvSpPr>
          <p:cNvPr id="6" name="Content Placeholder 2"/>
          <p:cNvSpPr txBox="1">
            <a:spLocks/>
          </p:cNvSpPr>
          <p:nvPr/>
        </p:nvSpPr>
        <p:spPr>
          <a:xfrm>
            <a:off x="457200" y="1245393"/>
            <a:ext cx="8229600" cy="1873152"/>
          </a:xfrm>
          <a:prstGeom prst="rect">
            <a:avLst/>
          </a:prstGeom>
          <a:solidFill>
            <a:schemeClr val="accent1">
              <a:lumMod val="20000"/>
              <a:lumOff val="80000"/>
              <a:alpha val="68000"/>
            </a:schemeClr>
          </a:solidFill>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Pick a random neighbor</a:t>
            </a:r>
          </a:p>
          <a:p>
            <a:r>
              <a:rPr lang="en-US" b="1" dirty="0" smtClean="0"/>
              <a:t>You take their view or they take yours</a:t>
            </a:r>
          </a:p>
          <a:p>
            <a:r>
              <a:rPr lang="en-US" b="1" dirty="0" smtClean="0"/>
              <a:t>Keep going for a while and see what happens.</a:t>
            </a:r>
          </a:p>
          <a:p>
            <a:endParaRPr lang="en-US" dirty="0" smtClean="0"/>
          </a:p>
        </p:txBody>
      </p:sp>
      <p:sp>
        <p:nvSpPr>
          <p:cNvPr id="7" name="Title 1"/>
          <p:cNvSpPr txBox="1">
            <a:spLocks/>
          </p:cNvSpPr>
          <p:nvPr/>
        </p:nvSpPr>
        <p:spPr>
          <a:xfrm>
            <a:off x="-679012" y="597484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smtClean="0">
                <a:solidFill>
                  <a:srgbClr val="FFFFFF"/>
                </a:solidFill>
              </a:rPr>
              <a:t>(Photo: Graeme Maclean via Wikipedia, Flickr CC-BY-2.0) </a:t>
            </a:r>
            <a:endParaRPr lang="en-US" sz="2200" dirty="0">
              <a:solidFill>
                <a:srgbClr val="FFFFFF"/>
              </a:solidFill>
            </a:endParaRPr>
          </a:p>
        </p:txBody>
      </p:sp>
    </p:spTree>
    <p:extLst>
      <p:ext uri="{BB962C8B-B14F-4D97-AF65-F5344CB8AC3E}">
        <p14:creationId xmlns:p14="http://schemas.microsoft.com/office/powerpoint/2010/main" val="2355768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8" y="73503"/>
            <a:ext cx="8229600" cy="1143000"/>
          </a:xfrm>
        </p:spPr>
        <p:txBody>
          <a:bodyPr/>
          <a:lstStyle/>
          <a:p>
            <a:r>
              <a:rPr lang="en-US" dirty="0"/>
              <a:t>Voter model – relating to biology</a:t>
            </a:r>
          </a:p>
        </p:txBody>
      </p:sp>
      <p:sp>
        <p:nvSpPr>
          <p:cNvPr id="3" name="Content Placeholder 2"/>
          <p:cNvSpPr>
            <a:spLocks noGrp="1"/>
          </p:cNvSpPr>
          <p:nvPr>
            <p:ph idx="1"/>
          </p:nvPr>
        </p:nvSpPr>
        <p:spPr>
          <a:xfrm>
            <a:off x="452438" y="1238151"/>
            <a:ext cx="8229600" cy="5010370"/>
          </a:xfrm>
        </p:spPr>
        <p:txBody>
          <a:bodyPr>
            <a:normAutofit/>
          </a:bodyPr>
          <a:lstStyle/>
          <a:p>
            <a:r>
              <a:rPr lang="en-US" dirty="0" smtClean="0"/>
              <a:t>Political </a:t>
            </a:r>
            <a:r>
              <a:rPr lang="en-US" dirty="0"/>
              <a:t>view becomes species identity</a:t>
            </a:r>
          </a:p>
          <a:p>
            <a:r>
              <a:rPr lang="en-US" dirty="0"/>
              <a:t>People become places in space where an individual could live</a:t>
            </a:r>
          </a:p>
          <a:p>
            <a:r>
              <a:rPr lang="en-US" dirty="0"/>
              <a:t>Dispersal is over very short distances</a:t>
            </a:r>
          </a:p>
          <a:p>
            <a:pPr marL="0" indent="0">
              <a:buNone/>
            </a:pPr>
            <a:endParaRPr lang="en-US" dirty="0" smtClean="0"/>
          </a:p>
          <a:p>
            <a:endParaRPr lang="en-US" dirty="0" smtClean="0"/>
          </a:p>
        </p:txBody>
      </p:sp>
      <p:pic>
        <p:nvPicPr>
          <p:cNvPr id="4" name="Picture 3" descr="Hdr_parliament.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0402" y="4206172"/>
            <a:ext cx="3690204" cy="2404398"/>
          </a:xfrm>
          <a:prstGeom prst="rect">
            <a:avLst/>
          </a:prstGeom>
        </p:spPr>
      </p:pic>
      <p:pic>
        <p:nvPicPr>
          <p:cNvPr id="5"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3708" y="4198483"/>
            <a:ext cx="3632332" cy="241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2895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BM_Blue_Gene_P_supercomputer.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08921"/>
            <a:ext cx="9142414" cy="6992326"/>
          </a:xfrm>
          <a:prstGeom prst="rect">
            <a:avLst/>
          </a:prstGeom>
        </p:spPr>
      </p:pic>
      <p:sp>
        <p:nvSpPr>
          <p:cNvPr id="5" name="Rectangle 4"/>
          <p:cNvSpPr/>
          <p:nvPr/>
        </p:nvSpPr>
        <p:spPr>
          <a:xfrm>
            <a:off x="0" y="6499711"/>
            <a:ext cx="3672800" cy="369332"/>
          </a:xfrm>
          <a:prstGeom prst="rect">
            <a:avLst/>
          </a:prstGeom>
        </p:spPr>
        <p:txBody>
          <a:bodyPr wrap="none">
            <a:spAutoFit/>
          </a:bodyPr>
          <a:lstStyle/>
          <a:p>
            <a:r>
              <a:rPr lang="en-US" b="1" dirty="0" smtClean="0"/>
              <a:t>Photo: Argonne </a:t>
            </a:r>
            <a:r>
              <a:rPr lang="en-US" b="1" dirty="0"/>
              <a:t>National Laboratory</a:t>
            </a:r>
          </a:p>
        </p:txBody>
      </p:sp>
    </p:spTree>
    <p:extLst>
      <p:ext uri="{BB962C8B-B14F-4D97-AF65-F5344CB8AC3E}">
        <p14:creationId xmlns:p14="http://schemas.microsoft.com/office/powerpoint/2010/main" val="16431462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8" y="73503"/>
            <a:ext cx="8229600" cy="1143000"/>
          </a:xfrm>
        </p:spPr>
        <p:txBody>
          <a:bodyPr/>
          <a:lstStyle/>
          <a:p>
            <a:r>
              <a:rPr lang="en-US" dirty="0" smtClean="0"/>
              <a:t>Voter model – what we found</a:t>
            </a:r>
            <a:endParaRPr lang="en-US" dirty="0"/>
          </a:p>
        </p:txBody>
      </p:sp>
      <p:sp>
        <p:nvSpPr>
          <p:cNvPr id="3" name="Content Placeholder 2"/>
          <p:cNvSpPr>
            <a:spLocks noGrp="1"/>
          </p:cNvSpPr>
          <p:nvPr>
            <p:ph idx="1"/>
          </p:nvPr>
        </p:nvSpPr>
        <p:spPr>
          <a:xfrm>
            <a:off x="452438" y="1238151"/>
            <a:ext cx="8229600" cy="5010370"/>
          </a:xfrm>
        </p:spPr>
        <p:txBody>
          <a:bodyPr>
            <a:normAutofit/>
          </a:bodyPr>
          <a:lstStyle/>
          <a:p>
            <a:r>
              <a:rPr lang="en-US" dirty="0" smtClean="0"/>
              <a:t>Found some impenetrable clumps forming</a:t>
            </a:r>
          </a:p>
          <a:p>
            <a:r>
              <a:rPr lang="en-US" dirty="0" smtClean="0"/>
              <a:t>There are edge effects</a:t>
            </a:r>
          </a:p>
          <a:p>
            <a:r>
              <a:rPr lang="en-US" dirty="0" smtClean="0"/>
              <a:t>Eventually everyone in each connected group holds the same view </a:t>
            </a:r>
          </a:p>
          <a:p>
            <a:r>
              <a:rPr lang="en-US" dirty="0"/>
              <a:t>Hence we introduced mutation</a:t>
            </a:r>
          </a:p>
          <a:p>
            <a:pPr marL="0" indent="0">
              <a:buNone/>
            </a:pPr>
            <a:endParaRPr lang="en-US" dirty="0" smtClean="0"/>
          </a:p>
          <a:p>
            <a:endParaRPr lang="en-US" dirty="0" smtClean="0"/>
          </a:p>
        </p:txBody>
      </p:sp>
      <p:pic>
        <p:nvPicPr>
          <p:cNvPr id="4" name="Picture 3" descr="Hdr_parliament.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0402" y="4206172"/>
            <a:ext cx="3690204" cy="2404398"/>
          </a:xfrm>
          <a:prstGeom prst="rect">
            <a:avLst/>
          </a:prstGeom>
        </p:spPr>
      </p:pic>
      <p:pic>
        <p:nvPicPr>
          <p:cNvPr id="5"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3708" y="4198483"/>
            <a:ext cx="3632332" cy="241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1891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2"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3" name="Parallelogram 5"/>
          <p:cNvSpPr>
            <a:spLocks noChangeArrowheads="1"/>
          </p:cNvSpPr>
          <p:nvPr/>
        </p:nvSpPr>
        <p:spPr bwMode="auto">
          <a:xfrm>
            <a:off x="2085975"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4"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5"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6"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7"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8"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9"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1930"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1"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2"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3"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4"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5"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6"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7"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8"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9"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40"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41"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42"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3"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4"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5"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6"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7"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8"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9"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0"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1951"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2"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3"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4"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5"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6"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7"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8"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9"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60"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1961" name="Freeform 403"/>
          <p:cNvSpPr>
            <a:spLocks/>
          </p:cNvSpPr>
          <p:nvPr/>
        </p:nvSpPr>
        <p:spPr bwMode="auto">
          <a:xfrm>
            <a:off x="2341563" y="4318000"/>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62"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grpSp>
        <p:nvGrpSpPr>
          <p:cNvPr id="44" name="Group 43"/>
          <p:cNvGrpSpPr/>
          <p:nvPr/>
        </p:nvGrpSpPr>
        <p:grpSpPr>
          <a:xfrm flipH="1">
            <a:off x="8774186" y="207587"/>
            <a:ext cx="165255" cy="708237"/>
            <a:chOff x="293096" y="5116407"/>
            <a:chExt cx="341908" cy="1465319"/>
          </a:xfrm>
          <a:solidFill>
            <a:srgbClr val="FF0000"/>
          </a:solidFill>
        </p:grpSpPr>
        <p:sp>
          <p:nvSpPr>
            <p:cNvPr id="45" name="Oval 44"/>
            <p:cNvSpPr/>
            <p:nvPr/>
          </p:nvSpPr>
          <p:spPr>
            <a:xfrm>
              <a:off x="293096" y="6239818"/>
              <a:ext cx="341908" cy="341908"/>
            </a:xfrm>
            <a:prstGeom prst="ellipse">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354158" y="5116407"/>
              <a:ext cx="232035" cy="976879"/>
            </a:xfrm>
            <a:prstGeom prst="rect">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46"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47"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48"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49"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0"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1"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2"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2953"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4"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5"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6"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7"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8"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9"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0"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1"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2"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3"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4"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5"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66"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67"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68"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69"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0"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1"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2"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3"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2974"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5"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6"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7"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8"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9"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80"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81"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82"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83" name="Parallelogram 5"/>
          <p:cNvSpPr>
            <a:spLocks noChangeArrowheads="1"/>
          </p:cNvSpPr>
          <p:nvPr/>
        </p:nvSpPr>
        <p:spPr bwMode="auto">
          <a:xfrm>
            <a:off x="2085975" y="4813300"/>
            <a:ext cx="1704975" cy="731838"/>
          </a:xfrm>
          <a:prstGeom prst="parallelogram">
            <a:avLst>
              <a:gd name="adj" fmla="val 68910"/>
            </a:avLst>
          </a:prstGeom>
          <a:noFill/>
          <a:ln w="1270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2984"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2985"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0"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1"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2"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3"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4"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5"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6"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3977"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8"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9"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0"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1"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2"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3"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4"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5"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6"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7"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8"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9"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0"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1"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2"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3"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4"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5"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6"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7"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3998"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9"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0"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1"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2"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3"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4"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5" name="Parallelogram 5"/>
          <p:cNvSpPr>
            <a:spLocks noChangeArrowheads="1"/>
          </p:cNvSpPr>
          <p:nvPr/>
        </p:nvSpPr>
        <p:spPr bwMode="auto">
          <a:xfrm>
            <a:off x="2085975" y="4813300"/>
            <a:ext cx="1704975" cy="731838"/>
          </a:xfrm>
          <a:prstGeom prst="parallelogram">
            <a:avLst>
              <a:gd name="adj" fmla="val 68910"/>
            </a:avLst>
          </a:prstGeom>
          <a:noFill/>
          <a:ln w="1270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4006"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42" name="Curved Down Arrow 41"/>
          <p:cNvSpPr/>
          <p:nvPr/>
        </p:nvSpPr>
        <p:spPr bwMode="auto">
          <a:xfrm rot="9702101">
            <a:off x="2668588" y="4768850"/>
            <a:ext cx="3678237" cy="1355725"/>
          </a:xfrm>
          <a:prstGeom prst="curvedDownArrow">
            <a:avLst>
              <a:gd name="adj1" fmla="val 38619"/>
              <a:gd name="adj2" fmla="val 82224"/>
              <a:gd name="adj3" fmla="val 57382"/>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75" fontAlgn="auto">
              <a:spcBef>
                <a:spcPts val="0"/>
              </a:spcBef>
              <a:spcAft>
                <a:spcPts val="0"/>
              </a:spcAft>
              <a:defRPr/>
            </a:pPr>
            <a:endParaRPr lang="en-US" dirty="0">
              <a:solidFill>
                <a:schemeClr val="tx1"/>
              </a:solidFill>
            </a:endParaRPr>
          </a:p>
        </p:txBody>
      </p:sp>
      <p:sp>
        <p:nvSpPr>
          <p:cNvPr id="84008"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9"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10"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4"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5" name="Parallelogram 5"/>
          <p:cNvSpPr>
            <a:spLocks noChangeArrowheads="1"/>
          </p:cNvSpPr>
          <p:nvPr/>
        </p:nvSpPr>
        <p:spPr bwMode="auto">
          <a:xfrm>
            <a:off x="2085975"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6"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7"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8"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9"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0"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1"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5002"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3"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4"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5"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6"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7"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8"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9"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10"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11"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12"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13"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14"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15"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16"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17"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18"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19"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0"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1"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2"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5023"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4"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5"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6"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7"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8"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9"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30"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5031" name="Freeform 393"/>
          <p:cNvSpPr>
            <a:spLocks/>
          </p:cNvSpPr>
          <p:nvPr/>
        </p:nvSpPr>
        <p:spPr bwMode="auto">
          <a:xfrm>
            <a:off x="2352675" y="4373563"/>
            <a:ext cx="1058863" cy="100806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44" name="Curved Down Arrow 43"/>
          <p:cNvSpPr/>
          <p:nvPr/>
        </p:nvSpPr>
        <p:spPr bwMode="auto">
          <a:xfrm rot="9702101">
            <a:off x="2668588" y="4768850"/>
            <a:ext cx="3678237" cy="1355725"/>
          </a:xfrm>
          <a:prstGeom prst="curvedDownArrow">
            <a:avLst>
              <a:gd name="adj1" fmla="val 38619"/>
              <a:gd name="adj2" fmla="val 82224"/>
              <a:gd name="adj3" fmla="val 57382"/>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75" fontAlgn="auto">
              <a:spcBef>
                <a:spcPts val="0"/>
              </a:spcBef>
              <a:spcAft>
                <a:spcPts val="0"/>
              </a:spcAft>
              <a:defRPr/>
            </a:pPr>
            <a:endParaRPr lang="en-US" dirty="0">
              <a:solidFill>
                <a:schemeClr val="tx1"/>
              </a:solidFill>
            </a:endParaRPr>
          </a:p>
        </p:txBody>
      </p:sp>
      <p:sp>
        <p:nvSpPr>
          <p:cNvPr id="85033"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85034"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35"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18"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19"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0"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1"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2"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3"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4"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6025"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6"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7"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8"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9"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0"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1"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2"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3"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4"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5"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6"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7"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38"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39"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0"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1"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2"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3"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4"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5"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6046"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7"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8"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9"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0"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1"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2"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3"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4"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5" name="Parallelogram 5"/>
          <p:cNvSpPr>
            <a:spLocks noChangeArrowheads="1"/>
          </p:cNvSpPr>
          <p:nvPr/>
        </p:nvSpPr>
        <p:spPr bwMode="auto">
          <a:xfrm>
            <a:off x="2085975" y="4813300"/>
            <a:ext cx="1704975" cy="731838"/>
          </a:xfrm>
          <a:prstGeom prst="parallelogram">
            <a:avLst>
              <a:gd name="adj" fmla="val 68910"/>
            </a:avLst>
          </a:prstGeom>
          <a:noFill/>
          <a:ln w="1270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6056"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42" name="Lightning Bolt 41"/>
          <p:cNvSpPr/>
          <p:nvPr/>
        </p:nvSpPr>
        <p:spPr>
          <a:xfrm rot="20256735">
            <a:off x="1392238" y="3284538"/>
            <a:ext cx="1008062" cy="2297112"/>
          </a:xfrm>
          <a:prstGeom prst="lightningBol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lIns="45153" tIns="22577" rIns="45153" bIns="22577" anchor="ctr"/>
          <a:lstStyle/>
          <a:p>
            <a:pPr defTabSz="457175" fontAlgn="auto">
              <a:spcBef>
                <a:spcPts val="0"/>
              </a:spcBef>
              <a:spcAft>
                <a:spcPts val="0"/>
              </a:spcAft>
              <a:defRPr/>
            </a:pPr>
            <a:endParaRPr lang="en-US" dirty="0"/>
          </a:p>
        </p:txBody>
      </p:sp>
      <p:sp>
        <p:nvSpPr>
          <p:cNvPr id="86058"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2"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3" name="Parallelogram 5"/>
          <p:cNvSpPr>
            <a:spLocks noChangeArrowheads="1"/>
          </p:cNvSpPr>
          <p:nvPr/>
        </p:nvSpPr>
        <p:spPr bwMode="auto">
          <a:xfrm>
            <a:off x="2085975"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4"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5"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6"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7"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8"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9"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7050"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1"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2"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3"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4"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5"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6"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7"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8"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9"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60"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61"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62"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3"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4"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5"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6"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7"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8"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9"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0"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7071"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2"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3"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4"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5"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6"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7"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8"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9"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80"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43" name="Freeform 42"/>
          <p:cNvSpPr/>
          <p:nvPr/>
        </p:nvSpPr>
        <p:spPr>
          <a:xfrm>
            <a:off x="2214563" y="4248150"/>
            <a:ext cx="1355725" cy="1101725"/>
          </a:xfrm>
          <a:custGeom>
            <a:avLst/>
            <a:gdLst>
              <a:gd name="connsiteX0" fmla="*/ 3530600 w 7988300"/>
              <a:gd name="connsiteY0" fmla="*/ 8547100 h 8851900"/>
              <a:gd name="connsiteX1" fmla="*/ 3543300 w 7988300"/>
              <a:gd name="connsiteY1" fmla="*/ 7556500 h 8851900"/>
              <a:gd name="connsiteX2" fmla="*/ 3467100 w 7988300"/>
              <a:gd name="connsiteY2" fmla="*/ 7112000 h 8851900"/>
              <a:gd name="connsiteX3" fmla="*/ 3530600 w 7988300"/>
              <a:gd name="connsiteY3" fmla="*/ 6832600 h 8851900"/>
              <a:gd name="connsiteX4" fmla="*/ 3568700 w 7988300"/>
              <a:gd name="connsiteY4" fmla="*/ 3022600 h 8851900"/>
              <a:gd name="connsiteX5" fmla="*/ 3479800 w 7988300"/>
              <a:gd name="connsiteY5" fmla="*/ 2895600 h 8851900"/>
              <a:gd name="connsiteX6" fmla="*/ 3517900 w 7988300"/>
              <a:gd name="connsiteY6" fmla="*/ 2730500 h 8851900"/>
              <a:gd name="connsiteX7" fmla="*/ 3276600 w 7988300"/>
              <a:gd name="connsiteY7" fmla="*/ 2552700 h 8851900"/>
              <a:gd name="connsiteX8" fmla="*/ 3276600 w 7988300"/>
              <a:gd name="connsiteY8" fmla="*/ 2400300 h 8851900"/>
              <a:gd name="connsiteX9" fmla="*/ 3136900 w 7988300"/>
              <a:gd name="connsiteY9" fmla="*/ 2286000 h 8851900"/>
              <a:gd name="connsiteX10" fmla="*/ 3124200 w 7988300"/>
              <a:gd name="connsiteY10" fmla="*/ 2133600 h 8851900"/>
              <a:gd name="connsiteX11" fmla="*/ 3124200 w 7988300"/>
              <a:gd name="connsiteY11" fmla="*/ 2133600 h 8851900"/>
              <a:gd name="connsiteX12" fmla="*/ 2946400 w 7988300"/>
              <a:gd name="connsiteY12" fmla="*/ 2057400 h 8851900"/>
              <a:gd name="connsiteX13" fmla="*/ 2692400 w 7988300"/>
              <a:gd name="connsiteY13" fmla="*/ 2070100 h 8851900"/>
              <a:gd name="connsiteX14" fmla="*/ 2628900 w 7988300"/>
              <a:gd name="connsiteY14" fmla="*/ 2171700 h 8851900"/>
              <a:gd name="connsiteX15" fmla="*/ 2108200 w 7988300"/>
              <a:gd name="connsiteY15" fmla="*/ 1930400 h 8851900"/>
              <a:gd name="connsiteX16" fmla="*/ 1917700 w 7988300"/>
              <a:gd name="connsiteY16" fmla="*/ 2095500 h 8851900"/>
              <a:gd name="connsiteX17" fmla="*/ 1600200 w 7988300"/>
              <a:gd name="connsiteY17" fmla="*/ 1917700 h 8851900"/>
              <a:gd name="connsiteX18" fmla="*/ 1358900 w 7988300"/>
              <a:gd name="connsiteY18" fmla="*/ 2032000 h 8851900"/>
              <a:gd name="connsiteX19" fmla="*/ 1219200 w 7988300"/>
              <a:gd name="connsiteY19" fmla="*/ 1879600 h 8851900"/>
              <a:gd name="connsiteX20" fmla="*/ 1028700 w 7988300"/>
              <a:gd name="connsiteY20" fmla="*/ 1955800 h 8851900"/>
              <a:gd name="connsiteX21" fmla="*/ 977900 w 7988300"/>
              <a:gd name="connsiteY21" fmla="*/ 1892300 h 8851900"/>
              <a:gd name="connsiteX22" fmla="*/ 889000 w 7988300"/>
              <a:gd name="connsiteY22" fmla="*/ 1765300 h 8851900"/>
              <a:gd name="connsiteX23" fmla="*/ 596900 w 7988300"/>
              <a:gd name="connsiteY23" fmla="*/ 1752600 h 8851900"/>
              <a:gd name="connsiteX24" fmla="*/ 266700 w 7988300"/>
              <a:gd name="connsiteY24" fmla="*/ 1778000 h 8851900"/>
              <a:gd name="connsiteX25" fmla="*/ 241300 w 7988300"/>
              <a:gd name="connsiteY25" fmla="*/ 1638300 h 8851900"/>
              <a:gd name="connsiteX26" fmla="*/ 0 w 7988300"/>
              <a:gd name="connsiteY26" fmla="*/ 1651000 h 8851900"/>
              <a:gd name="connsiteX27" fmla="*/ 228600 w 7988300"/>
              <a:gd name="connsiteY27" fmla="*/ 1447800 h 8851900"/>
              <a:gd name="connsiteX28" fmla="*/ 88900 w 7988300"/>
              <a:gd name="connsiteY28" fmla="*/ 1282700 h 8851900"/>
              <a:gd name="connsiteX29" fmla="*/ 749300 w 7988300"/>
              <a:gd name="connsiteY29" fmla="*/ 1231900 h 8851900"/>
              <a:gd name="connsiteX30" fmla="*/ 889000 w 7988300"/>
              <a:gd name="connsiteY30" fmla="*/ 1079500 h 8851900"/>
              <a:gd name="connsiteX31" fmla="*/ 1016000 w 7988300"/>
              <a:gd name="connsiteY31" fmla="*/ 1143000 h 8851900"/>
              <a:gd name="connsiteX32" fmla="*/ 1371600 w 7988300"/>
              <a:gd name="connsiteY32" fmla="*/ 990600 h 8851900"/>
              <a:gd name="connsiteX33" fmla="*/ 1955800 w 7988300"/>
              <a:gd name="connsiteY33" fmla="*/ 1104900 h 8851900"/>
              <a:gd name="connsiteX34" fmla="*/ 1930400 w 7988300"/>
              <a:gd name="connsiteY34" fmla="*/ 1270000 h 8851900"/>
              <a:gd name="connsiteX35" fmla="*/ 2387600 w 7988300"/>
              <a:gd name="connsiteY35" fmla="*/ 1231900 h 8851900"/>
              <a:gd name="connsiteX36" fmla="*/ 2476500 w 7988300"/>
              <a:gd name="connsiteY36" fmla="*/ 1295400 h 8851900"/>
              <a:gd name="connsiteX37" fmla="*/ 2235200 w 7988300"/>
              <a:gd name="connsiteY37" fmla="*/ 1651000 h 8851900"/>
              <a:gd name="connsiteX38" fmla="*/ 2870200 w 7988300"/>
              <a:gd name="connsiteY38" fmla="*/ 1689100 h 8851900"/>
              <a:gd name="connsiteX39" fmla="*/ 2654300 w 7988300"/>
              <a:gd name="connsiteY39" fmla="*/ 1435100 h 8851900"/>
              <a:gd name="connsiteX40" fmla="*/ 2552700 w 7988300"/>
              <a:gd name="connsiteY40" fmla="*/ 1333500 h 8851900"/>
              <a:gd name="connsiteX41" fmla="*/ 2565400 w 7988300"/>
              <a:gd name="connsiteY41" fmla="*/ 1155700 h 8851900"/>
              <a:gd name="connsiteX42" fmla="*/ 2400300 w 7988300"/>
              <a:gd name="connsiteY42" fmla="*/ 1104900 h 8851900"/>
              <a:gd name="connsiteX43" fmla="*/ 1955800 w 7988300"/>
              <a:gd name="connsiteY43" fmla="*/ 1104900 h 8851900"/>
              <a:gd name="connsiteX44" fmla="*/ 1219200 w 7988300"/>
              <a:gd name="connsiteY44" fmla="*/ 965200 h 8851900"/>
              <a:gd name="connsiteX45" fmla="*/ 1346200 w 7988300"/>
              <a:gd name="connsiteY45" fmla="*/ 787400 h 8851900"/>
              <a:gd name="connsiteX46" fmla="*/ 1879600 w 7988300"/>
              <a:gd name="connsiteY46" fmla="*/ 571500 h 8851900"/>
              <a:gd name="connsiteX47" fmla="*/ 2133600 w 7988300"/>
              <a:gd name="connsiteY47" fmla="*/ 419100 h 8851900"/>
              <a:gd name="connsiteX48" fmla="*/ 2628900 w 7988300"/>
              <a:gd name="connsiteY48" fmla="*/ 393700 h 8851900"/>
              <a:gd name="connsiteX49" fmla="*/ 3289300 w 7988300"/>
              <a:gd name="connsiteY49" fmla="*/ 215900 h 8851900"/>
              <a:gd name="connsiteX50" fmla="*/ 3670300 w 7988300"/>
              <a:gd name="connsiteY50" fmla="*/ 101600 h 8851900"/>
              <a:gd name="connsiteX51" fmla="*/ 4241800 w 7988300"/>
              <a:gd name="connsiteY51" fmla="*/ 152400 h 8851900"/>
              <a:gd name="connsiteX52" fmla="*/ 4940300 w 7988300"/>
              <a:gd name="connsiteY52" fmla="*/ 0 h 8851900"/>
              <a:gd name="connsiteX53" fmla="*/ 5753100 w 7988300"/>
              <a:gd name="connsiteY53" fmla="*/ 50800 h 8851900"/>
              <a:gd name="connsiteX54" fmla="*/ 5956300 w 7988300"/>
              <a:gd name="connsiteY54" fmla="*/ 228600 h 8851900"/>
              <a:gd name="connsiteX55" fmla="*/ 5740400 w 7988300"/>
              <a:gd name="connsiteY55" fmla="*/ 393700 h 8851900"/>
              <a:gd name="connsiteX56" fmla="*/ 6146800 w 7988300"/>
              <a:gd name="connsiteY56" fmla="*/ 635000 h 8851900"/>
              <a:gd name="connsiteX57" fmla="*/ 5651500 w 7988300"/>
              <a:gd name="connsiteY57" fmla="*/ 990600 h 8851900"/>
              <a:gd name="connsiteX58" fmla="*/ 5054600 w 7988300"/>
              <a:gd name="connsiteY58" fmla="*/ 1003300 h 8851900"/>
              <a:gd name="connsiteX59" fmla="*/ 5207000 w 7988300"/>
              <a:gd name="connsiteY59" fmla="*/ 1219200 h 8851900"/>
              <a:gd name="connsiteX60" fmla="*/ 4978400 w 7988300"/>
              <a:gd name="connsiteY60" fmla="*/ 1371600 h 8851900"/>
              <a:gd name="connsiteX61" fmla="*/ 4419600 w 7988300"/>
              <a:gd name="connsiteY61" fmla="*/ 1270000 h 8851900"/>
              <a:gd name="connsiteX62" fmla="*/ 4419600 w 7988300"/>
              <a:gd name="connsiteY62" fmla="*/ 1270000 h 8851900"/>
              <a:gd name="connsiteX63" fmla="*/ 4318000 w 7988300"/>
              <a:gd name="connsiteY63" fmla="*/ 1422400 h 8851900"/>
              <a:gd name="connsiteX64" fmla="*/ 4356100 w 7988300"/>
              <a:gd name="connsiteY64" fmla="*/ 1651000 h 8851900"/>
              <a:gd name="connsiteX65" fmla="*/ 4610100 w 7988300"/>
              <a:gd name="connsiteY65" fmla="*/ 1752600 h 8851900"/>
              <a:gd name="connsiteX66" fmla="*/ 5600700 w 7988300"/>
              <a:gd name="connsiteY66" fmla="*/ 1498600 h 8851900"/>
              <a:gd name="connsiteX67" fmla="*/ 5854700 w 7988300"/>
              <a:gd name="connsiteY67" fmla="*/ 1168400 h 8851900"/>
              <a:gd name="connsiteX68" fmla="*/ 5765800 w 7988300"/>
              <a:gd name="connsiteY68" fmla="*/ 1028700 h 8851900"/>
              <a:gd name="connsiteX69" fmla="*/ 6197600 w 7988300"/>
              <a:gd name="connsiteY69" fmla="*/ 596900 h 8851900"/>
              <a:gd name="connsiteX70" fmla="*/ 6464300 w 7988300"/>
              <a:gd name="connsiteY70" fmla="*/ 419100 h 8851900"/>
              <a:gd name="connsiteX71" fmla="*/ 6667500 w 7988300"/>
              <a:gd name="connsiteY71" fmla="*/ 584200 h 8851900"/>
              <a:gd name="connsiteX72" fmla="*/ 7315200 w 7988300"/>
              <a:gd name="connsiteY72" fmla="*/ 584200 h 8851900"/>
              <a:gd name="connsiteX73" fmla="*/ 7607300 w 7988300"/>
              <a:gd name="connsiteY73" fmla="*/ 825500 h 8851900"/>
              <a:gd name="connsiteX74" fmla="*/ 7607300 w 7988300"/>
              <a:gd name="connsiteY74" fmla="*/ 939800 h 8851900"/>
              <a:gd name="connsiteX75" fmla="*/ 7162800 w 7988300"/>
              <a:gd name="connsiteY75" fmla="*/ 901700 h 8851900"/>
              <a:gd name="connsiteX76" fmla="*/ 7315200 w 7988300"/>
              <a:gd name="connsiteY76" fmla="*/ 1041400 h 8851900"/>
              <a:gd name="connsiteX77" fmla="*/ 7797800 w 7988300"/>
              <a:gd name="connsiteY77" fmla="*/ 1003300 h 8851900"/>
              <a:gd name="connsiteX78" fmla="*/ 7988300 w 7988300"/>
              <a:gd name="connsiteY78" fmla="*/ 1143000 h 8851900"/>
              <a:gd name="connsiteX79" fmla="*/ 7988300 w 7988300"/>
              <a:gd name="connsiteY79" fmla="*/ 1295400 h 8851900"/>
              <a:gd name="connsiteX80" fmla="*/ 7797800 w 7988300"/>
              <a:gd name="connsiteY80" fmla="*/ 1295400 h 8851900"/>
              <a:gd name="connsiteX81" fmla="*/ 7823200 w 7988300"/>
              <a:gd name="connsiteY81" fmla="*/ 1549400 h 8851900"/>
              <a:gd name="connsiteX82" fmla="*/ 7505700 w 7988300"/>
              <a:gd name="connsiteY82" fmla="*/ 1524000 h 8851900"/>
              <a:gd name="connsiteX83" fmla="*/ 7061200 w 7988300"/>
              <a:gd name="connsiteY83" fmla="*/ 1739900 h 8851900"/>
              <a:gd name="connsiteX84" fmla="*/ 6946900 w 7988300"/>
              <a:gd name="connsiteY84" fmla="*/ 1562100 h 8851900"/>
              <a:gd name="connsiteX85" fmla="*/ 6629400 w 7988300"/>
              <a:gd name="connsiteY85" fmla="*/ 1562100 h 8851900"/>
              <a:gd name="connsiteX86" fmla="*/ 6413500 w 7988300"/>
              <a:gd name="connsiteY86" fmla="*/ 1778000 h 8851900"/>
              <a:gd name="connsiteX87" fmla="*/ 6388100 w 7988300"/>
              <a:gd name="connsiteY87" fmla="*/ 2032000 h 8851900"/>
              <a:gd name="connsiteX88" fmla="*/ 6083300 w 7988300"/>
              <a:gd name="connsiteY88" fmla="*/ 2146300 h 8851900"/>
              <a:gd name="connsiteX89" fmla="*/ 5803900 w 7988300"/>
              <a:gd name="connsiteY89" fmla="*/ 2082800 h 8851900"/>
              <a:gd name="connsiteX90" fmla="*/ 5715000 w 7988300"/>
              <a:gd name="connsiteY90" fmla="*/ 1790700 h 8851900"/>
              <a:gd name="connsiteX91" fmla="*/ 5384800 w 7988300"/>
              <a:gd name="connsiteY91" fmla="*/ 1917700 h 8851900"/>
              <a:gd name="connsiteX92" fmla="*/ 5270500 w 7988300"/>
              <a:gd name="connsiteY92" fmla="*/ 2095500 h 8851900"/>
              <a:gd name="connsiteX93" fmla="*/ 4838700 w 7988300"/>
              <a:gd name="connsiteY93" fmla="*/ 2311400 h 8851900"/>
              <a:gd name="connsiteX94" fmla="*/ 4699000 w 7988300"/>
              <a:gd name="connsiteY94" fmla="*/ 2324100 h 8851900"/>
              <a:gd name="connsiteX95" fmla="*/ 4660900 w 7988300"/>
              <a:gd name="connsiteY95" fmla="*/ 2794000 h 8851900"/>
              <a:gd name="connsiteX96" fmla="*/ 4711700 w 7988300"/>
              <a:gd name="connsiteY96" fmla="*/ 2984500 h 8851900"/>
              <a:gd name="connsiteX97" fmla="*/ 4889500 w 7988300"/>
              <a:gd name="connsiteY97" fmla="*/ 4445000 h 8851900"/>
              <a:gd name="connsiteX98" fmla="*/ 4965700 w 7988300"/>
              <a:gd name="connsiteY98" fmla="*/ 8623300 h 8851900"/>
              <a:gd name="connsiteX99" fmla="*/ 4864100 w 7988300"/>
              <a:gd name="connsiteY99" fmla="*/ 8851900 h 8851900"/>
              <a:gd name="connsiteX100" fmla="*/ 3568700 w 7988300"/>
              <a:gd name="connsiteY100" fmla="*/ 8813800 h 885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988300" h="8851900">
                <a:moveTo>
                  <a:pt x="3530600" y="8547100"/>
                </a:moveTo>
                <a:lnTo>
                  <a:pt x="3543300" y="7556500"/>
                </a:lnTo>
                <a:lnTo>
                  <a:pt x="3467100" y="7112000"/>
                </a:lnTo>
                <a:lnTo>
                  <a:pt x="3530600" y="6832600"/>
                </a:lnTo>
                <a:lnTo>
                  <a:pt x="3568700" y="3022600"/>
                </a:lnTo>
                <a:lnTo>
                  <a:pt x="3479800" y="2895600"/>
                </a:lnTo>
                <a:lnTo>
                  <a:pt x="3517900" y="2730500"/>
                </a:lnTo>
                <a:lnTo>
                  <a:pt x="3276600" y="2552700"/>
                </a:lnTo>
                <a:lnTo>
                  <a:pt x="3276600" y="2400300"/>
                </a:lnTo>
                <a:lnTo>
                  <a:pt x="3136900" y="2286000"/>
                </a:lnTo>
                <a:lnTo>
                  <a:pt x="3124200" y="2133600"/>
                </a:lnTo>
                <a:lnTo>
                  <a:pt x="3124200" y="2133600"/>
                </a:lnTo>
                <a:lnTo>
                  <a:pt x="2946400" y="2057400"/>
                </a:lnTo>
                <a:lnTo>
                  <a:pt x="2692400" y="2070100"/>
                </a:lnTo>
                <a:lnTo>
                  <a:pt x="2628900" y="2171700"/>
                </a:lnTo>
                <a:lnTo>
                  <a:pt x="2108200" y="1930400"/>
                </a:lnTo>
                <a:cubicBezTo>
                  <a:pt x="1914394" y="2085445"/>
                  <a:pt x="1917700" y="2001480"/>
                  <a:pt x="1917700" y="2095500"/>
                </a:cubicBezTo>
                <a:lnTo>
                  <a:pt x="1600200" y="1917700"/>
                </a:lnTo>
                <a:lnTo>
                  <a:pt x="1358900" y="2032000"/>
                </a:lnTo>
                <a:lnTo>
                  <a:pt x="1219200" y="1879600"/>
                </a:lnTo>
                <a:lnTo>
                  <a:pt x="1028700" y="1955800"/>
                </a:lnTo>
                <a:lnTo>
                  <a:pt x="977900" y="1892300"/>
                </a:lnTo>
                <a:lnTo>
                  <a:pt x="889000" y="1765300"/>
                </a:lnTo>
                <a:lnTo>
                  <a:pt x="596900" y="1752600"/>
                </a:lnTo>
                <a:lnTo>
                  <a:pt x="266700" y="1778000"/>
                </a:lnTo>
                <a:lnTo>
                  <a:pt x="241300" y="1638300"/>
                </a:lnTo>
                <a:lnTo>
                  <a:pt x="0" y="1651000"/>
                </a:lnTo>
                <a:lnTo>
                  <a:pt x="228600" y="1447800"/>
                </a:lnTo>
                <a:lnTo>
                  <a:pt x="88900" y="1282700"/>
                </a:lnTo>
                <a:lnTo>
                  <a:pt x="749300" y="1231900"/>
                </a:lnTo>
                <a:lnTo>
                  <a:pt x="889000" y="1079500"/>
                </a:lnTo>
                <a:lnTo>
                  <a:pt x="1016000" y="1143000"/>
                </a:lnTo>
                <a:lnTo>
                  <a:pt x="1371600" y="990600"/>
                </a:lnTo>
                <a:lnTo>
                  <a:pt x="1955800" y="1104900"/>
                </a:lnTo>
                <a:lnTo>
                  <a:pt x="1930400" y="1270000"/>
                </a:lnTo>
                <a:lnTo>
                  <a:pt x="2387600" y="1231900"/>
                </a:lnTo>
                <a:cubicBezTo>
                  <a:pt x="2467052" y="1298110"/>
                  <a:pt x="2430737" y="1295400"/>
                  <a:pt x="2476500" y="1295400"/>
                </a:cubicBezTo>
                <a:lnTo>
                  <a:pt x="2235200" y="1651000"/>
                </a:lnTo>
                <a:lnTo>
                  <a:pt x="2870200" y="1689100"/>
                </a:lnTo>
                <a:lnTo>
                  <a:pt x="2654300" y="1435100"/>
                </a:lnTo>
                <a:lnTo>
                  <a:pt x="2552700" y="1333500"/>
                </a:lnTo>
                <a:lnTo>
                  <a:pt x="2565400" y="1155700"/>
                </a:lnTo>
                <a:lnTo>
                  <a:pt x="2400300" y="1104900"/>
                </a:lnTo>
                <a:lnTo>
                  <a:pt x="1955800" y="1104900"/>
                </a:lnTo>
                <a:lnTo>
                  <a:pt x="1219200" y="965200"/>
                </a:lnTo>
                <a:lnTo>
                  <a:pt x="1346200" y="787400"/>
                </a:lnTo>
                <a:lnTo>
                  <a:pt x="1879600" y="571500"/>
                </a:lnTo>
                <a:lnTo>
                  <a:pt x="2133600" y="419100"/>
                </a:lnTo>
                <a:lnTo>
                  <a:pt x="2628900" y="393700"/>
                </a:lnTo>
                <a:lnTo>
                  <a:pt x="3289300" y="215900"/>
                </a:lnTo>
                <a:lnTo>
                  <a:pt x="3670300" y="101600"/>
                </a:lnTo>
                <a:lnTo>
                  <a:pt x="4241800" y="152400"/>
                </a:lnTo>
                <a:lnTo>
                  <a:pt x="4940300" y="0"/>
                </a:lnTo>
                <a:lnTo>
                  <a:pt x="5753100" y="50800"/>
                </a:lnTo>
                <a:lnTo>
                  <a:pt x="5956300" y="228600"/>
                </a:lnTo>
                <a:lnTo>
                  <a:pt x="5740400" y="393700"/>
                </a:lnTo>
                <a:lnTo>
                  <a:pt x="6146800" y="635000"/>
                </a:lnTo>
                <a:cubicBezTo>
                  <a:pt x="5635332" y="993028"/>
                  <a:pt x="5432102" y="990600"/>
                  <a:pt x="5651500" y="990600"/>
                </a:cubicBezTo>
                <a:lnTo>
                  <a:pt x="5054600" y="1003300"/>
                </a:lnTo>
                <a:lnTo>
                  <a:pt x="5207000" y="1219200"/>
                </a:lnTo>
                <a:lnTo>
                  <a:pt x="4978400" y="1371600"/>
                </a:lnTo>
                <a:lnTo>
                  <a:pt x="4419600" y="1270000"/>
                </a:lnTo>
                <a:lnTo>
                  <a:pt x="4419600" y="1270000"/>
                </a:lnTo>
                <a:lnTo>
                  <a:pt x="4318000" y="1422400"/>
                </a:lnTo>
                <a:lnTo>
                  <a:pt x="4356100" y="1651000"/>
                </a:lnTo>
                <a:lnTo>
                  <a:pt x="4610100" y="1752600"/>
                </a:lnTo>
                <a:lnTo>
                  <a:pt x="5600700" y="1498600"/>
                </a:lnTo>
                <a:lnTo>
                  <a:pt x="5854700" y="1168400"/>
                </a:lnTo>
                <a:lnTo>
                  <a:pt x="5765800" y="1028700"/>
                </a:lnTo>
                <a:lnTo>
                  <a:pt x="6197600" y="596900"/>
                </a:lnTo>
                <a:lnTo>
                  <a:pt x="6464300" y="419100"/>
                </a:lnTo>
                <a:lnTo>
                  <a:pt x="6667500" y="584200"/>
                </a:lnTo>
                <a:lnTo>
                  <a:pt x="7315200" y="584200"/>
                </a:lnTo>
                <a:cubicBezTo>
                  <a:pt x="7610634" y="815409"/>
                  <a:pt x="7607300" y="689161"/>
                  <a:pt x="7607300" y="825500"/>
                </a:cubicBezTo>
                <a:lnTo>
                  <a:pt x="7607300" y="939800"/>
                </a:lnTo>
                <a:lnTo>
                  <a:pt x="7162800" y="901700"/>
                </a:lnTo>
                <a:lnTo>
                  <a:pt x="7315200" y="1041400"/>
                </a:lnTo>
                <a:lnTo>
                  <a:pt x="7797800" y="1003300"/>
                </a:lnTo>
                <a:lnTo>
                  <a:pt x="7988300" y="1143000"/>
                </a:lnTo>
                <a:lnTo>
                  <a:pt x="7988300" y="1295400"/>
                </a:lnTo>
                <a:lnTo>
                  <a:pt x="7797800" y="1295400"/>
                </a:lnTo>
                <a:lnTo>
                  <a:pt x="7823200" y="1549400"/>
                </a:lnTo>
                <a:lnTo>
                  <a:pt x="7505700" y="1524000"/>
                </a:lnTo>
                <a:lnTo>
                  <a:pt x="7061200" y="1739900"/>
                </a:lnTo>
                <a:lnTo>
                  <a:pt x="6946900" y="1562100"/>
                </a:lnTo>
                <a:lnTo>
                  <a:pt x="6629400" y="1562100"/>
                </a:lnTo>
                <a:lnTo>
                  <a:pt x="6413500" y="1778000"/>
                </a:lnTo>
                <a:lnTo>
                  <a:pt x="6388100" y="2032000"/>
                </a:lnTo>
                <a:lnTo>
                  <a:pt x="6083300" y="2146300"/>
                </a:lnTo>
                <a:lnTo>
                  <a:pt x="5803900" y="2082800"/>
                </a:lnTo>
                <a:lnTo>
                  <a:pt x="5715000" y="1790700"/>
                </a:lnTo>
                <a:lnTo>
                  <a:pt x="5384800" y="1917700"/>
                </a:lnTo>
                <a:lnTo>
                  <a:pt x="5270500" y="2095500"/>
                </a:lnTo>
                <a:lnTo>
                  <a:pt x="4838700" y="2311400"/>
                </a:lnTo>
                <a:lnTo>
                  <a:pt x="4699000" y="2324100"/>
                </a:lnTo>
                <a:lnTo>
                  <a:pt x="4660900" y="2794000"/>
                </a:lnTo>
                <a:lnTo>
                  <a:pt x="4711700" y="2984500"/>
                </a:lnTo>
                <a:lnTo>
                  <a:pt x="4889500" y="4445000"/>
                </a:lnTo>
                <a:lnTo>
                  <a:pt x="4965700" y="8623300"/>
                </a:lnTo>
                <a:lnTo>
                  <a:pt x="4864100" y="8851900"/>
                </a:lnTo>
                <a:lnTo>
                  <a:pt x="3568700" y="8813800"/>
                </a:lnTo>
              </a:path>
            </a:pathLst>
          </a:custGeom>
          <a:gradFill flip="none" rotWithShape="1">
            <a:gsLst>
              <a:gs pos="0">
                <a:srgbClr val="007E00"/>
              </a:gs>
              <a:gs pos="44000">
                <a:srgbClr val="996633"/>
              </a:gs>
            </a:gsLst>
            <a:lin ang="5100000" scaled="0"/>
            <a:tileRect/>
          </a:gradFill>
          <a:ln>
            <a:noFill/>
          </a:ln>
          <a:effectLst/>
        </p:spPr>
        <p:style>
          <a:lnRef idx="2">
            <a:schemeClr val="accent1"/>
          </a:lnRef>
          <a:fillRef idx="0">
            <a:schemeClr val="accent1"/>
          </a:fillRef>
          <a:effectRef idx="1">
            <a:schemeClr val="accent1"/>
          </a:effectRef>
          <a:fontRef idx="minor">
            <a:schemeClr val="tx1"/>
          </a:fontRef>
        </p:style>
        <p:txBody>
          <a:bodyPr lIns="45153" tIns="22577" rIns="45153" bIns="22577" anchor="ctr"/>
          <a:lstStyle/>
          <a:p>
            <a:pPr defTabSz="457175" fontAlgn="auto">
              <a:spcBef>
                <a:spcPts val="0"/>
              </a:spcBef>
              <a:spcAft>
                <a:spcPts val="0"/>
              </a:spcAft>
              <a:defRPr/>
            </a:pPr>
            <a:endParaRPr lang="en-US" dirty="0"/>
          </a:p>
        </p:txBody>
      </p:sp>
      <p:sp>
        <p:nvSpPr>
          <p:cNvPr id="44" name="Lightning Bolt 43"/>
          <p:cNvSpPr/>
          <p:nvPr/>
        </p:nvSpPr>
        <p:spPr>
          <a:xfrm rot="20256735">
            <a:off x="1392238" y="3284538"/>
            <a:ext cx="1008062" cy="2297112"/>
          </a:xfrm>
          <a:prstGeom prst="lightningBol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lIns="45153" tIns="22577" rIns="45153" bIns="22577" anchor="ctr"/>
          <a:lstStyle/>
          <a:p>
            <a:pPr defTabSz="457175" fontAlgn="auto">
              <a:spcBef>
                <a:spcPts val="0"/>
              </a:spcBef>
              <a:spcAft>
                <a:spcPts val="0"/>
              </a:spcAft>
              <a:defRPr/>
            </a:pPr>
            <a:endParaRPr lang="en-US" dirty="0"/>
          </a:p>
        </p:txBody>
      </p:sp>
      <p:sp>
        <p:nvSpPr>
          <p:cNvPr id="87083"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5" name="Content Placeholder 2"/>
          <p:cNvSpPr txBox="1">
            <a:spLocks/>
          </p:cNvSpPr>
          <p:nvPr/>
        </p:nvSpPr>
        <p:spPr bwMode="auto">
          <a:xfrm>
            <a:off x="234950" y="788988"/>
            <a:ext cx="6853238" cy="6067425"/>
          </a:xfrm>
          <a:prstGeom prst="rect">
            <a:avLst/>
          </a:prstGeom>
          <a:noFill/>
          <a:ln w="9525">
            <a:noFill/>
            <a:miter lim="800000"/>
            <a:headEnd/>
            <a:tailEnd/>
          </a:ln>
        </p:spPr>
        <p:txBody>
          <a:bodyPr/>
          <a:lstStyle/>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The zero sum assumption</a:t>
            </a: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Speciation mode  (none)</a:t>
            </a:r>
          </a:p>
        </p:txBody>
      </p:sp>
      <p:grpSp>
        <p:nvGrpSpPr>
          <p:cNvPr id="95235" name="Group 171"/>
          <p:cNvGrpSpPr>
            <a:grpSpLocks/>
          </p:cNvGrpSpPr>
          <p:nvPr/>
        </p:nvGrpSpPr>
        <p:grpSpPr bwMode="auto">
          <a:xfrm>
            <a:off x="4348163" y="823913"/>
            <a:ext cx="2105025" cy="1217612"/>
            <a:chOff x="3792747" y="890814"/>
            <a:chExt cx="3114861" cy="1803478"/>
          </a:xfrm>
        </p:grpSpPr>
        <p:grpSp>
          <p:nvGrpSpPr>
            <p:cNvPr id="95267" name="Group 45"/>
            <p:cNvGrpSpPr>
              <a:grpSpLocks/>
            </p:cNvGrpSpPr>
            <p:nvPr/>
          </p:nvGrpSpPr>
          <p:grpSpPr bwMode="auto">
            <a:xfrm>
              <a:off x="3792747" y="890813"/>
              <a:ext cx="3114861" cy="1803476"/>
              <a:chOff x="1175581" y="1561646"/>
              <a:chExt cx="6950512" cy="4024288"/>
            </a:xfrm>
          </p:grpSpPr>
          <p:sp>
            <p:nvSpPr>
              <p:cNvPr id="175" name="Parallelogram 174"/>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6" name="Straight Connector 175"/>
              <p:cNvCxnSpPr>
                <a:stCxn id="175"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95277"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78"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79"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0"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1"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2"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3"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4"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5"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5286"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7"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8"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9"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0"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1"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2"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3"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4"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5"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5296"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95268"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95236" name="Group 202"/>
          <p:cNvGrpSpPr>
            <a:grpSpLocks/>
          </p:cNvGrpSpPr>
          <p:nvPr/>
        </p:nvGrpSpPr>
        <p:grpSpPr bwMode="auto">
          <a:xfrm>
            <a:off x="6329363" y="842963"/>
            <a:ext cx="2071687" cy="1198562"/>
            <a:chOff x="1175581" y="1561646"/>
            <a:chExt cx="6950512" cy="4024288"/>
          </a:xfrm>
        </p:grpSpPr>
        <p:sp>
          <p:nvSpPr>
            <p:cNvPr id="204" name="Parallelogram 203"/>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05" name="Straight Connector 204"/>
            <p:cNvCxnSpPr>
              <a:stCxn id="204"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5247"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48"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49"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0"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1"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2"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3"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4"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5"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5256"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7"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8"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9"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0"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1"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2"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3"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4"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5"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5266"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sp>
        <p:nvSpPr>
          <p:cNvPr id="64" name="&quot;No&quot; Symbol 63"/>
          <p:cNvSpPr/>
          <p:nvPr/>
        </p:nvSpPr>
        <p:spPr>
          <a:xfrm>
            <a:off x="3841750" y="2951163"/>
            <a:ext cx="1227138" cy="1227137"/>
          </a:xfrm>
          <a:prstGeom prst="noSmoking">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95238" name="Rectangle 65"/>
          <p:cNvSpPr>
            <a:spLocks noChangeArrowheads="1"/>
          </p:cNvSpPr>
          <p:nvPr/>
        </p:nvSpPr>
        <p:spPr bwMode="auto">
          <a:xfrm>
            <a:off x="7354888" y="5861050"/>
            <a:ext cx="16446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sz="1500">
                <a:solidFill>
                  <a:srgbClr val="000000"/>
                </a:solidFill>
                <a:latin typeface="MS Reference Sans Serif" charset="0"/>
                <a:cs typeface="MS Reference Sans Serif" charset="0"/>
              </a:rPr>
              <a:t>(Caswell 1976)</a:t>
            </a:r>
          </a:p>
          <a:p>
            <a:pPr algn="ctr"/>
            <a:r>
              <a:rPr lang="en-GB" sz="1500">
                <a:solidFill>
                  <a:srgbClr val="000000"/>
                </a:solidFill>
                <a:latin typeface="MS Reference Sans Serif" charset="0"/>
                <a:cs typeface="MS Reference Sans Serif" charset="0"/>
              </a:rPr>
              <a:t>(Bell 2000)</a:t>
            </a:r>
          </a:p>
          <a:p>
            <a:pPr algn="ctr"/>
            <a:r>
              <a:rPr lang="en-GB" sz="1500">
                <a:solidFill>
                  <a:srgbClr val="000000"/>
                </a:solidFill>
                <a:latin typeface="MS Reference Sans Serif" charset="0"/>
                <a:cs typeface="MS Reference Sans Serif" charset="0"/>
              </a:rPr>
              <a:t>(Bell 2001)</a:t>
            </a:r>
          </a:p>
          <a:p>
            <a:pPr algn="ctr"/>
            <a:endParaRPr lang="en-GB" sz="1500">
              <a:solidFill>
                <a:srgbClr val="000000"/>
              </a:solidFill>
              <a:latin typeface="MS Reference Sans Serif" charset="0"/>
              <a:cs typeface="MS Reference Sans Serif" charset="0"/>
            </a:endParaRPr>
          </a:p>
          <a:p>
            <a:pPr algn="ctr"/>
            <a:endParaRPr lang="en-GB" sz="1500">
              <a:solidFill>
                <a:srgbClr val="000000"/>
              </a:solidFill>
              <a:latin typeface="MS Reference Sans Serif" charset="0"/>
              <a:cs typeface="MS Reference Sans Serif" charset="0"/>
            </a:endParaRPr>
          </a:p>
          <a:p>
            <a:pPr algn="ctr"/>
            <a:endParaRPr lang="en-GB" sz="1500">
              <a:solidFill>
                <a:srgbClr val="000000"/>
              </a:solidFill>
              <a:latin typeface="MS Reference Sans Serif"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5" name="Content Placeholder 2"/>
          <p:cNvSpPr txBox="1">
            <a:spLocks/>
          </p:cNvSpPr>
          <p:nvPr/>
        </p:nvSpPr>
        <p:spPr bwMode="auto">
          <a:xfrm>
            <a:off x="234950" y="788988"/>
            <a:ext cx="6853238" cy="6067425"/>
          </a:xfrm>
          <a:prstGeom prst="rect">
            <a:avLst/>
          </a:prstGeom>
          <a:noFill/>
          <a:ln w="9525">
            <a:noFill/>
            <a:miter lim="800000"/>
            <a:headEnd/>
            <a:tailEnd/>
          </a:ln>
        </p:spPr>
        <p:txBody>
          <a:bodyPr/>
          <a:lstStyle/>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The zero sum assumption</a:t>
            </a: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Speciation mode  (point mutation)</a:t>
            </a:r>
          </a:p>
        </p:txBody>
      </p:sp>
      <p:sp>
        <p:nvSpPr>
          <p:cNvPr id="97283" name="Freeform 5"/>
          <p:cNvSpPr>
            <a:spLocks/>
          </p:cNvSpPr>
          <p:nvPr/>
        </p:nvSpPr>
        <p:spPr bwMode="auto">
          <a:xfrm flipH="1">
            <a:off x="2444750" y="3228975"/>
            <a:ext cx="430213"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4" name="Freeform 6"/>
          <p:cNvSpPr>
            <a:spLocks/>
          </p:cNvSpPr>
          <p:nvPr/>
        </p:nvSpPr>
        <p:spPr bwMode="auto">
          <a:xfrm flipH="1">
            <a:off x="2897188"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5" name="Freeform 7"/>
          <p:cNvSpPr>
            <a:spLocks/>
          </p:cNvSpPr>
          <p:nvPr/>
        </p:nvSpPr>
        <p:spPr bwMode="auto">
          <a:xfrm flipH="1">
            <a:off x="38115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6" name="Freeform 8"/>
          <p:cNvSpPr>
            <a:spLocks/>
          </p:cNvSpPr>
          <p:nvPr/>
        </p:nvSpPr>
        <p:spPr bwMode="auto">
          <a:xfrm flipH="1">
            <a:off x="4265613"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7" name="Freeform 9"/>
          <p:cNvSpPr>
            <a:spLocks/>
          </p:cNvSpPr>
          <p:nvPr/>
        </p:nvSpPr>
        <p:spPr bwMode="auto">
          <a:xfrm flipH="1">
            <a:off x="4718050"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8" name="Freeform 10"/>
          <p:cNvSpPr>
            <a:spLocks/>
          </p:cNvSpPr>
          <p:nvPr/>
        </p:nvSpPr>
        <p:spPr bwMode="auto">
          <a:xfrm flipH="1">
            <a:off x="5172075"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9" name="Freeform 11"/>
          <p:cNvSpPr>
            <a:spLocks/>
          </p:cNvSpPr>
          <p:nvPr/>
        </p:nvSpPr>
        <p:spPr bwMode="auto">
          <a:xfrm flipH="1">
            <a:off x="33670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0" name="Freeform 5"/>
          <p:cNvSpPr>
            <a:spLocks/>
          </p:cNvSpPr>
          <p:nvPr/>
        </p:nvSpPr>
        <p:spPr bwMode="auto">
          <a:xfrm flipH="1">
            <a:off x="2444750" y="4341813"/>
            <a:ext cx="430213"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1" name="Freeform 6"/>
          <p:cNvSpPr>
            <a:spLocks/>
          </p:cNvSpPr>
          <p:nvPr/>
        </p:nvSpPr>
        <p:spPr bwMode="auto">
          <a:xfrm flipH="1">
            <a:off x="2897188" y="4341813"/>
            <a:ext cx="430212"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2" name="Freeform 7"/>
          <p:cNvSpPr>
            <a:spLocks/>
          </p:cNvSpPr>
          <p:nvPr/>
        </p:nvSpPr>
        <p:spPr bwMode="auto">
          <a:xfrm flipH="1">
            <a:off x="3811588"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3" name="Freeform 8"/>
          <p:cNvSpPr>
            <a:spLocks/>
          </p:cNvSpPr>
          <p:nvPr/>
        </p:nvSpPr>
        <p:spPr bwMode="auto">
          <a:xfrm flipH="1">
            <a:off x="4265613" y="4341813"/>
            <a:ext cx="430212"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7294" name="Freeform 9"/>
          <p:cNvSpPr>
            <a:spLocks/>
          </p:cNvSpPr>
          <p:nvPr/>
        </p:nvSpPr>
        <p:spPr bwMode="auto">
          <a:xfrm flipH="1">
            <a:off x="4718050"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5" name="Freeform 10"/>
          <p:cNvSpPr>
            <a:spLocks/>
          </p:cNvSpPr>
          <p:nvPr/>
        </p:nvSpPr>
        <p:spPr bwMode="auto">
          <a:xfrm flipH="1">
            <a:off x="5172075"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6" name="Freeform 11"/>
          <p:cNvSpPr>
            <a:spLocks/>
          </p:cNvSpPr>
          <p:nvPr/>
        </p:nvSpPr>
        <p:spPr bwMode="auto">
          <a:xfrm flipH="1">
            <a:off x="3367088"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81" name="Down Arrow 80"/>
          <p:cNvSpPr/>
          <p:nvPr/>
        </p:nvSpPr>
        <p:spPr>
          <a:xfrm>
            <a:off x="3549650" y="3867150"/>
            <a:ext cx="711200" cy="482600"/>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97298" name="Group 81"/>
          <p:cNvGrpSpPr>
            <a:grpSpLocks/>
          </p:cNvGrpSpPr>
          <p:nvPr/>
        </p:nvGrpSpPr>
        <p:grpSpPr bwMode="auto">
          <a:xfrm>
            <a:off x="4348163" y="823913"/>
            <a:ext cx="2105025" cy="1217612"/>
            <a:chOff x="3792747" y="890814"/>
            <a:chExt cx="3114861" cy="1803478"/>
          </a:xfrm>
        </p:grpSpPr>
        <p:grpSp>
          <p:nvGrpSpPr>
            <p:cNvPr id="97329" name="Group 45"/>
            <p:cNvGrpSpPr>
              <a:grpSpLocks/>
            </p:cNvGrpSpPr>
            <p:nvPr/>
          </p:nvGrpSpPr>
          <p:grpSpPr bwMode="auto">
            <a:xfrm>
              <a:off x="3792747" y="890813"/>
              <a:ext cx="3114861" cy="1803476"/>
              <a:chOff x="1175581" y="1561646"/>
              <a:chExt cx="6950512" cy="4024288"/>
            </a:xfrm>
          </p:grpSpPr>
          <p:sp>
            <p:nvSpPr>
              <p:cNvPr id="85" name="Parallelogram 84"/>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86" name="Straight Connector 85"/>
              <p:cNvCxnSpPr>
                <a:stCxn id="85"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9733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734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7358"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97330"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97299" name="Group 173"/>
          <p:cNvGrpSpPr>
            <a:grpSpLocks/>
          </p:cNvGrpSpPr>
          <p:nvPr/>
        </p:nvGrpSpPr>
        <p:grpSpPr bwMode="auto">
          <a:xfrm>
            <a:off x="6329363" y="842963"/>
            <a:ext cx="2071687" cy="1198562"/>
            <a:chOff x="1175581" y="1561646"/>
            <a:chExt cx="6950512" cy="4024288"/>
          </a:xfrm>
        </p:grpSpPr>
        <p:sp>
          <p:nvSpPr>
            <p:cNvPr id="175" name="Parallelogram 174"/>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6" name="Straight Connector 175"/>
            <p:cNvCxnSpPr>
              <a:stCxn id="175"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730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731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7328"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sp>
        <p:nvSpPr>
          <p:cNvPr id="97300" name="Rectangle 8"/>
          <p:cNvSpPr>
            <a:spLocks noChangeArrowheads="1"/>
          </p:cNvSpPr>
          <p:nvPr/>
        </p:nvSpPr>
        <p:spPr bwMode="auto">
          <a:xfrm>
            <a:off x="7285038" y="6092825"/>
            <a:ext cx="16414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(Hubbell 1997)</a:t>
            </a:r>
          </a:p>
          <a:p>
            <a:pPr algn="ctr"/>
            <a:r>
              <a:rPr lang="en-GB" sz="1500">
                <a:solidFill>
                  <a:srgbClr val="000000"/>
                </a:solidFill>
                <a:latin typeface="MS Reference Sans Serif" charset="0"/>
                <a:cs typeface="MS Reference Sans Serif" charset="0"/>
              </a:rPr>
              <a:t>(Hubbell 2001)</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5" name="Content Placeholder 2"/>
          <p:cNvSpPr txBox="1">
            <a:spLocks/>
          </p:cNvSpPr>
          <p:nvPr/>
        </p:nvSpPr>
        <p:spPr bwMode="auto">
          <a:xfrm>
            <a:off x="234950" y="788988"/>
            <a:ext cx="6853238" cy="6067425"/>
          </a:xfrm>
          <a:prstGeom prst="rect">
            <a:avLst/>
          </a:prstGeom>
          <a:noFill/>
          <a:ln w="9525">
            <a:noFill/>
            <a:miter lim="800000"/>
            <a:headEnd/>
            <a:tailEnd/>
          </a:ln>
        </p:spPr>
        <p:txBody>
          <a:bodyPr/>
          <a:lstStyle/>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The zero sum assumption</a:t>
            </a: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Speciation mode  (random fission)</a:t>
            </a:r>
          </a:p>
        </p:txBody>
      </p:sp>
      <p:sp>
        <p:nvSpPr>
          <p:cNvPr id="98307" name="Freeform 5"/>
          <p:cNvSpPr>
            <a:spLocks/>
          </p:cNvSpPr>
          <p:nvPr/>
        </p:nvSpPr>
        <p:spPr bwMode="auto">
          <a:xfrm flipH="1">
            <a:off x="2444750" y="3228975"/>
            <a:ext cx="430213"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08" name="Freeform 6"/>
          <p:cNvSpPr>
            <a:spLocks/>
          </p:cNvSpPr>
          <p:nvPr/>
        </p:nvSpPr>
        <p:spPr bwMode="auto">
          <a:xfrm flipH="1">
            <a:off x="2897188"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09" name="Freeform 7"/>
          <p:cNvSpPr>
            <a:spLocks/>
          </p:cNvSpPr>
          <p:nvPr/>
        </p:nvSpPr>
        <p:spPr bwMode="auto">
          <a:xfrm flipH="1">
            <a:off x="38115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0" name="Freeform 8"/>
          <p:cNvSpPr>
            <a:spLocks/>
          </p:cNvSpPr>
          <p:nvPr/>
        </p:nvSpPr>
        <p:spPr bwMode="auto">
          <a:xfrm flipH="1">
            <a:off x="4265613"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1" name="Freeform 9"/>
          <p:cNvSpPr>
            <a:spLocks/>
          </p:cNvSpPr>
          <p:nvPr/>
        </p:nvSpPr>
        <p:spPr bwMode="auto">
          <a:xfrm flipH="1">
            <a:off x="4718050"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2" name="Freeform 10"/>
          <p:cNvSpPr>
            <a:spLocks/>
          </p:cNvSpPr>
          <p:nvPr/>
        </p:nvSpPr>
        <p:spPr bwMode="auto">
          <a:xfrm flipH="1">
            <a:off x="5172075"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3" name="Freeform 11"/>
          <p:cNvSpPr>
            <a:spLocks/>
          </p:cNvSpPr>
          <p:nvPr/>
        </p:nvSpPr>
        <p:spPr bwMode="auto">
          <a:xfrm flipH="1">
            <a:off x="33670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4" name="Freeform 5"/>
          <p:cNvSpPr>
            <a:spLocks/>
          </p:cNvSpPr>
          <p:nvPr/>
        </p:nvSpPr>
        <p:spPr bwMode="auto">
          <a:xfrm flipH="1">
            <a:off x="2444750" y="4341813"/>
            <a:ext cx="430213"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5" name="Freeform 6"/>
          <p:cNvSpPr>
            <a:spLocks/>
          </p:cNvSpPr>
          <p:nvPr/>
        </p:nvSpPr>
        <p:spPr bwMode="auto">
          <a:xfrm flipH="1">
            <a:off x="2897188" y="4341813"/>
            <a:ext cx="430212"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6" name="Freeform 7"/>
          <p:cNvSpPr>
            <a:spLocks/>
          </p:cNvSpPr>
          <p:nvPr/>
        </p:nvSpPr>
        <p:spPr bwMode="auto">
          <a:xfrm flipH="1">
            <a:off x="3811588"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8317" name="Freeform 8"/>
          <p:cNvSpPr>
            <a:spLocks/>
          </p:cNvSpPr>
          <p:nvPr/>
        </p:nvSpPr>
        <p:spPr bwMode="auto">
          <a:xfrm flipH="1">
            <a:off x="4265613" y="4341813"/>
            <a:ext cx="430212"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8318" name="Freeform 9"/>
          <p:cNvSpPr>
            <a:spLocks/>
          </p:cNvSpPr>
          <p:nvPr/>
        </p:nvSpPr>
        <p:spPr bwMode="auto">
          <a:xfrm flipH="1">
            <a:off x="4718050"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8319" name="Freeform 10"/>
          <p:cNvSpPr>
            <a:spLocks/>
          </p:cNvSpPr>
          <p:nvPr/>
        </p:nvSpPr>
        <p:spPr bwMode="auto">
          <a:xfrm flipH="1">
            <a:off x="5172075"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20" name="Freeform 11"/>
          <p:cNvSpPr>
            <a:spLocks/>
          </p:cNvSpPr>
          <p:nvPr/>
        </p:nvSpPr>
        <p:spPr bwMode="auto">
          <a:xfrm flipH="1">
            <a:off x="3367088"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81" name="Down Arrow 80"/>
          <p:cNvSpPr/>
          <p:nvPr/>
        </p:nvSpPr>
        <p:spPr>
          <a:xfrm>
            <a:off x="3549650" y="3867150"/>
            <a:ext cx="711200" cy="482600"/>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98322" name="Group 81"/>
          <p:cNvGrpSpPr>
            <a:grpSpLocks/>
          </p:cNvGrpSpPr>
          <p:nvPr/>
        </p:nvGrpSpPr>
        <p:grpSpPr bwMode="auto">
          <a:xfrm>
            <a:off x="4348163" y="823913"/>
            <a:ext cx="2105025" cy="1217612"/>
            <a:chOff x="3792747" y="890814"/>
            <a:chExt cx="3114861" cy="1803478"/>
          </a:xfrm>
        </p:grpSpPr>
        <p:grpSp>
          <p:nvGrpSpPr>
            <p:cNvPr id="98353" name="Group 45"/>
            <p:cNvGrpSpPr>
              <a:grpSpLocks/>
            </p:cNvGrpSpPr>
            <p:nvPr/>
          </p:nvGrpSpPr>
          <p:grpSpPr bwMode="auto">
            <a:xfrm>
              <a:off x="3792747" y="890813"/>
              <a:ext cx="3114861" cy="1803476"/>
              <a:chOff x="1175581" y="1561646"/>
              <a:chExt cx="6950512" cy="4024288"/>
            </a:xfrm>
          </p:grpSpPr>
          <p:sp>
            <p:nvSpPr>
              <p:cNvPr id="85" name="Parallelogram 84"/>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86" name="Straight Connector 85"/>
              <p:cNvCxnSpPr>
                <a:stCxn id="85"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98363"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4"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5"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6"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7"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8"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9"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0"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1"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8372"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3"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4"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5"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6"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7"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8"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9"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80"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81"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8382"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98354"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98323" name="Group 173"/>
          <p:cNvGrpSpPr>
            <a:grpSpLocks/>
          </p:cNvGrpSpPr>
          <p:nvPr/>
        </p:nvGrpSpPr>
        <p:grpSpPr bwMode="auto">
          <a:xfrm>
            <a:off x="6329363" y="842963"/>
            <a:ext cx="2071687" cy="1198562"/>
            <a:chOff x="1175581" y="1561646"/>
            <a:chExt cx="6950512" cy="4024288"/>
          </a:xfrm>
        </p:grpSpPr>
        <p:sp>
          <p:nvSpPr>
            <p:cNvPr id="175" name="Parallelogram 174"/>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6" name="Straight Connector 175"/>
            <p:cNvCxnSpPr>
              <a:stCxn id="175"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333"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4"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5"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6"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7"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8"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9"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0"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1"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8342"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3"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4"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5"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6"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7"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8"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9"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50"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51"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8352"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sp>
        <p:nvSpPr>
          <p:cNvPr id="98324" name="Rectangle 8"/>
          <p:cNvSpPr>
            <a:spLocks noChangeArrowheads="1"/>
          </p:cNvSpPr>
          <p:nvPr/>
        </p:nvSpPr>
        <p:spPr bwMode="auto">
          <a:xfrm>
            <a:off x="6748463" y="6216650"/>
            <a:ext cx="23669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(Hubbell 2001)</a:t>
            </a:r>
          </a:p>
          <a:p>
            <a:pPr algn="ctr"/>
            <a:r>
              <a:rPr lang="en-GB" sz="1500">
                <a:solidFill>
                  <a:srgbClr val="000000"/>
                </a:solidFill>
                <a:latin typeface="MS Reference Sans Serif" charset="0"/>
                <a:cs typeface="MS Reference Sans Serif" charset="0"/>
              </a:rPr>
              <a:t>(Hubbell &amp; Lake 2002)</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20px-Summit_(supercompu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7315200"/>
          </a:xfrm>
          <a:prstGeom prst="rect">
            <a:avLst/>
          </a:prstGeom>
        </p:spPr>
      </p:pic>
      <p:sp>
        <p:nvSpPr>
          <p:cNvPr id="2" name="Rectangle 1"/>
          <p:cNvSpPr/>
          <p:nvPr/>
        </p:nvSpPr>
        <p:spPr>
          <a:xfrm>
            <a:off x="0" y="6488668"/>
            <a:ext cx="6364766" cy="369332"/>
          </a:xfrm>
          <a:prstGeom prst="rect">
            <a:avLst/>
          </a:prstGeom>
        </p:spPr>
        <p:txBody>
          <a:bodyPr wrap="square">
            <a:spAutoFit/>
          </a:bodyPr>
          <a:lstStyle/>
          <a:p>
            <a:r>
              <a:rPr lang="en-US" b="1" dirty="0" smtClean="0"/>
              <a:t>Photo: </a:t>
            </a:r>
            <a:r>
              <a:rPr lang="en-US" b="1" dirty="0"/>
              <a:t>Carlos Jones/ORNL - </a:t>
            </a:r>
            <a:r>
              <a:rPr lang="en-US" b="1" dirty="0" err="1" smtClean="0"/>
              <a:t>flickr.com</a:t>
            </a:r>
            <a:endParaRPr lang="en-US" dirty="0"/>
          </a:p>
        </p:txBody>
      </p:sp>
    </p:spTree>
    <p:extLst>
      <p:ext uri="{BB962C8B-B14F-4D97-AF65-F5344CB8AC3E}">
        <p14:creationId xmlns:p14="http://schemas.microsoft.com/office/powerpoint/2010/main" val="84044162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Down Arrow 81"/>
          <p:cNvSpPr/>
          <p:nvPr/>
        </p:nvSpPr>
        <p:spPr bwMode="auto">
          <a:xfrm>
            <a:off x="3367088" y="3240088"/>
            <a:ext cx="1220787" cy="3109912"/>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99330" name="Freeform 5"/>
          <p:cNvSpPr>
            <a:spLocks/>
          </p:cNvSpPr>
          <p:nvPr/>
        </p:nvSpPr>
        <p:spPr bwMode="auto">
          <a:xfrm flipH="1">
            <a:off x="2444750" y="3844925"/>
            <a:ext cx="430213"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1" name="Freeform 6"/>
          <p:cNvSpPr>
            <a:spLocks/>
          </p:cNvSpPr>
          <p:nvPr/>
        </p:nvSpPr>
        <p:spPr bwMode="auto">
          <a:xfrm flipH="1">
            <a:off x="2897188" y="3844925"/>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2" name="Freeform 7"/>
          <p:cNvSpPr>
            <a:spLocks/>
          </p:cNvSpPr>
          <p:nvPr/>
        </p:nvSpPr>
        <p:spPr bwMode="auto">
          <a:xfrm flipH="1">
            <a:off x="3811588" y="3844925"/>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3" name="Freeform 8"/>
          <p:cNvSpPr>
            <a:spLocks/>
          </p:cNvSpPr>
          <p:nvPr/>
        </p:nvSpPr>
        <p:spPr bwMode="auto">
          <a:xfrm flipH="1">
            <a:off x="4265613" y="3844925"/>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4" name="Freeform 9"/>
          <p:cNvSpPr>
            <a:spLocks/>
          </p:cNvSpPr>
          <p:nvPr/>
        </p:nvSpPr>
        <p:spPr bwMode="auto">
          <a:xfrm flipH="1">
            <a:off x="4718050" y="3844925"/>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5" name="Freeform 10"/>
          <p:cNvSpPr>
            <a:spLocks/>
          </p:cNvSpPr>
          <p:nvPr/>
        </p:nvSpPr>
        <p:spPr bwMode="auto">
          <a:xfrm flipH="1">
            <a:off x="5172075" y="3844925"/>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6" name="Freeform 11"/>
          <p:cNvSpPr>
            <a:spLocks/>
          </p:cNvSpPr>
          <p:nvPr/>
        </p:nvSpPr>
        <p:spPr bwMode="auto">
          <a:xfrm flipH="1">
            <a:off x="3367088" y="3844925"/>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7" name="Freeform 14"/>
          <p:cNvSpPr>
            <a:spLocks/>
          </p:cNvSpPr>
          <p:nvPr/>
        </p:nvSpPr>
        <p:spPr bwMode="auto">
          <a:xfrm>
            <a:off x="3811588" y="3984625"/>
            <a:ext cx="109537" cy="1095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38" name="Freeform 5"/>
          <p:cNvSpPr>
            <a:spLocks/>
          </p:cNvSpPr>
          <p:nvPr/>
        </p:nvSpPr>
        <p:spPr bwMode="auto">
          <a:xfrm flipH="1">
            <a:off x="2444750" y="4448175"/>
            <a:ext cx="430213"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9" name="Freeform 6"/>
          <p:cNvSpPr>
            <a:spLocks/>
          </p:cNvSpPr>
          <p:nvPr/>
        </p:nvSpPr>
        <p:spPr bwMode="auto">
          <a:xfrm flipH="1">
            <a:off x="2897188" y="44481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0" name="Freeform 7"/>
          <p:cNvSpPr>
            <a:spLocks/>
          </p:cNvSpPr>
          <p:nvPr/>
        </p:nvSpPr>
        <p:spPr bwMode="auto">
          <a:xfrm flipH="1">
            <a:off x="3811588" y="44481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1" name="Freeform 8"/>
          <p:cNvSpPr>
            <a:spLocks/>
          </p:cNvSpPr>
          <p:nvPr/>
        </p:nvSpPr>
        <p:spPr bwMode="auto">
          <a:xfrm flipH="1">
            <a:off x="4265613" y="44481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2" name="Freeform 9"/>
          <p:cNvSpPr>
            <a:spLocks/>
          </p:cNvSpPr>
          <p:nvPr/>
        </p:nvSpPr>
        <p:spPr bwMode="auto">
          <a:xfrm flipH="1">
            <a:off x="4718050" y="44481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3" name="Freeform 10"/>
          <p:cNvSpPr>
            <a:spLocks/>
          </p:cNvSpPr>
          <p:nvPr/>
        </p:nvSpPr>
        <p:spPr bwMode="auto">
          <a:xfrm flipH="1">
            <a:off x="5172075" y="44481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4" name="Freeform 11"/>
          <p:cNvSpPr>
            <a:spLocks/>
          </p:cNvSpPr>
          <p:nvPr/>
        </p:nvSpPr>
        <p:spPr bwMode="auto">
          <a:xfrm flipH="1">
            <a:off x="3367088" y="44481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5" name="Freeform 12"/>
          <p:cNvSpPr>
            <a:spLocks/>
          </p:cNvSpPr>
          <p:nvPr/>
        </p:nvSpPr>
        <p:spPr bwMode="auto">
          <a:xfrm>
            <a:off x="3811588" y="4587875"/>
            <a:ext cx="109537" cy="1095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46" name="Freeform 13"/>
          <p:cNvSpPr>
            <a:spLocks/>
          </p:cNvSpPr>
          <p:nvPr/>
        </p:nvSpPr>
        <p:spPr bwMode="auto">
          <a:xfrm>
            <a:off x="3365500" y="4591050"/>
            <a:ext cx="111125" cy="1095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47" name="Freeform 14"/>
          <p:cNvSpPr>
            <a:spLocks/>
          </p:cNvSpPr>
          <p:nvPr/>
        </p:nvSpPr>
        <p:spPr bwMode="auto">
          <a:xfrm>
            <a:off x="4267200" y="4591050"/>
            <a:ext cx="111125" cy="1095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48" name="Freeform 5"/>
          <p:cNvSpPr>
            <a:spLocks/>
          </p:cNvSpPr>
          <p:nvPr/>
        </p:nvSpPr>
        <p:spPr bwMode="auto">
          <a:xfrm flipH="1">
            <a:off x="2444750" y="5053013"/>
            <a:ext cx="430213"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9" name="Freeform 6"/>
          <p:cNvSpPr>
            <a:spLocks/>
          </p:cNvSpPr>
          <p:nvPr/>
        </p:nvSpPr>
        <p:spPr bwMode="auto">
          <a:xfrm flipH="1">
            <a:off x="2897188" y="5053013"/>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0" name="Freeform 7"/>
          <p:cNvSpPr>
            <a:spLocks/>
          </p:cNvSpPr>
          <p:nvPr/>
        </p:nvSpPr>
        <p:spPr bwMode="auto">
          <a:xfrm flipH="1">
            <a:off x="3811588" y="5053013"/>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1" name="Freeform 8"/>
          <p:cNvSpPr>
            <a:spLocks/>
          </p:cNvSpPr>
          <p:nvPr/>
        </p:nvSpPr>
        <p:spPr bwMode="auto">
          <a:xfrm flipH="1">
            <a:off x="4265613" y="5053013"/>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2" name="Freeform 9"/>
          <p:cNvSpPr>
            <a:spLocks/>
          </p:cNvSpPr>
          <p:nvPr/>
        </p:nvSpPr>
        <p:spPr bwMode="auto">
          <a:xfrm flipH="1">
            <a:off x="4718050" y="5053013"/>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3" name="Freeform 10"/>
          <p:cNvSpPr>
            <a:spLocks/>
          </p:cNvSpPr>
          <p:nvPr/>
        </p:nvSpPr>
        <p:spPr bwMode="auto">
          <a:xfrm flipH="1">
            <a:off x="5172075" y="5053013"/>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4" name="Freeform 11"/>
          <p:cNvSpPr>
            <a:spLocks/>
          </p:cNvSpPr>
          <p:nvPr/>
        </p:nvSpPr>
        <p:spPr bwMode="auto">
          <a:xfrm flipH="1">
            <a:off x="3367088" y="5053013"/>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5" name="Freeform 12"/>
          <p:cNvSpPr>
            <a:spLocks/>
          </p:cNvSpPr>
          <p:nvPr/>
        </p:nvSpPr>
        <p:spPr bwMode="auto">
          <a:xfrm>
            <a:off x="3811588" y="5192713"/>
            <a:ext cx="109537" cy="1095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56" name="Freeform 13"/>
          <p:cNvSpPr>
            <a:spLocks/>
          </p:cNvSpPr>
          <p:nvPr/>
        </p:nvSpPr>
        <p:spPr bwMode="auto">
          <a:xfrm>
            <a:off x="3365500" y="5195888"/>
            <a:ext cx="111125" cy="1095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57" name="Freeform 14"/>
          <p:cNvSpPr>
            <a:spLocks/>
          </p:cNvSpPr>
          <p:nvPr/>
        </p:nvSpPr>
        <p:spPr bwMode="auto">
          <a:xfrm>
            <a:off x="4267200" y="5195888"/>
            <a:ext cx="111125" cy="1095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58" name="Freeform 16"/>
          <p:cNvSpPr>
            <a:spLocks/>
          </p:cNvSpPr>
          <p:nvPr/>
        </p:nvSpPr>
        <p:spPr bwMode="auto">
          <a:xfrm>
            <a:off x="3503613" y="5168900"/>
            <a:ext cx="192087" cy="312738"/>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w="9525">
            <a:solidFill>
              <a:schemeClr val="tx1"/>
            </a:solidFill>
            <a:round/>
            <a:headEnd/>
            <a:tailEnd/>
          </a:ln>
        </p:spPr>
        <p:txBody>
          <a:bodyPr/>
          <a:lstStyle/>
          <a:p>
            <a:endParaRPr lang="en-US"/>
          </a:p>
        </p:txBody>
      </p:sp>
      <p:sp>
        <p:nvSpPr>
          <p:cNvPr id="99359" name="Freeform 17"/>
          <p:cNvSpPr>
            <a:spLocks/>
          </p:cNvSpPr>
          <p:nvPr/>
        </p:nvSpPr>
        <p:spPr bwMode="auto">
          <a:xfrm>
            <a:off x="3949700" y="5168900"/>
            <a:ext cx="193675" cy="312738"/>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w="9525">
            <a:solidFill>
              <a:schemeClr val="tx1"/>
            </a:solidFill>
            <a:round/>
            <a:headEnd/>
            <a:tailEnd/>
          </a:ln>
        </p:spPr>
        <p:txBody>
          <a:bodyPr/>
          <a:lstStyle/>
          <a:p>
            <a:endParaRPr lang="en-US"/>
          </a:p>
        </p:txBody>
      </p:sp>
      <p:sp>
        <p:nvSpPr>
          <p:cNvPr id="99360" name="Freeform 18"/>
          <p:cNvSpPr>
            <a:spLocks/>
          </p:cNvSpPr>
          <p:nvPr/>
        </p:nvSpPr>
        <p:spPr bwMode="auto">
          <a:xfrm>
            <a:off x="4402138" y="5170488"/>
            <a:ext cx="193675" cy="3111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w="9525">
            <a:solidFill>
              <a:schemeClr val="tx1"/>
            </a:solidFill>
            <a:round/>
            <a:headEnd/>
            <a:tailEnd/>
          </a:ln>
        </p:spPr>
        <p:txBody>
          <a:bodyPr/>
          <a:lstStyle/>
          <a:p>
            <a:endParaRPr lang="en-US"/>
          </a:p>
        </p:txBody>
      </p:sp>
      <p:sp>
        <p:nvSpPr>
          <p:cNvPr id="99361" name="Freeform 5"/>
          <p:cNvSpPr>
            <a:spLocks/>
          </p:cNvSpPr>
          <p:nvPr/>
        </p:nvSpPr>
        <p:spPr bwMode="auto">
          <a:xfrm flipH="1">
            <a:off x="2444750" y="5746750"/>
            <a:ext cx="430213"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62" name="Freeform 6"/>
          <p:cNvSpPr>
            <a:spLocks/>
          </p:cNvSpPr>
          <p:nvPr/>
        </p:nvSpPr>
        <p:spPr bwMode="auto">
          <a:xfrm flipH="1">
            <a:off x="2897188" y="5746750"/>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63" name="Freeform 7"/>
          <p:cNvSpPr>
            <a:spLocks/>
          </p:cNvSpPr>
          <p:nvPr/>
        </p:nvSpPr>
        <p:spPr bwMode="auto">
          <a:xfrm flipH="1">
            <a:off x="3811588" y="5746750"/>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9364" name="Freeform 8"/>
          <p:cNvSpPr>
            <a:spLocks/>
          </p:cNvSpPr>
          <p:nvPr/>
        </p:nvSpPr>
        <p:spPr bwMode="auto">
          <a:xfrm flipH="1">
            <a:off x="4265613" y="5746750"/>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9365" name="Freeform 9"/>
          <p:cNvSpPr>
            <a:spLocks/>
          </p:cNvSpPr>
          <p:nvPr/>
        </p:nvSpPr>
        <p:spPr bwMode="auto">
          <a:xfrm flipH="1">
            <a:off x="4718050" y="5746750"/>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66" name="Freeform 10"/>
          <p:cNvSpPr>
            <a:spLocks/>
          </p:cNvSpPr>
          <p:nvPr/>
        </p:nvSpPr>
        <p:spPr bwMode="auto">
          <a:xfrm flipH="1">
            <a:off x="5172075" y="5746750"/>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67" name="Freeform 11"/>
          <p:cNvSpPr>
            <a:spLocks/>
          </p:cNvSpPr>
          <p:nvPr/>
        </p:nvSpPr>
        <p:spPr bwMode="auto">
          <a:xfrm flipH="1">
            <a:off x="3367088" y="5746750"/>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9368"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5" name="Content Placeholder 2"/>
          <p:cNvSpPr txBox="1">
            <a:spLocks/>
          </p:cNvSpPr>
          <p:nvPr/>
        </p:nvSpPr>
        <p:spPr bwMode="auto">
          <a:xfrm>
            <a:off x="234950" y="788988"/>
            <a:ext cx="6853238" cy="6067425"/>
          </a:xfrm>
          <a:prstGeom prst="rect">
            <a:avLst/>
          </a:prstGeom>
          <a:noFill/>
          <a:ln w="9525">
            <a:noFill/>
            <a:miter lim="800000"/>
            <a:headEnd/>
            <a:tailEnd/>
          </a:ln>
        </p:spPr>
        <p:txBody>
          <a:bodyPr/>
          <a:lstStyle/>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The zero sum assumption</a:t>
            </a: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Speciation mode  (protracted)</a:t>
            </a:r>
          </a:p>
        </p:txBody>
      </p:sp>
      <p:sp>
        <p:nvSpPr>
          <p:cNvPr id="99370" name="Freeform 5"/>
          <p:cNvSpPr>
            <a:spLocks/>
          </p:cNvSpPr>
          <p:nvPr/>
        </p:nvSpPr>
        <p:spPr bwMode="auto">
          <a:xfrm flipH="1">
            <a:off x="2444750" y="3228975"/>
            <a:ext cx="430213"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1" name="Freeform 6"/>
          <p:cNvSpPr>
            <a:spLocks/>
          </p:cNvSpPr>
          <p:nvPr/>
        </p:nvSpPr>
        <p:spPr bwMode="auto">
          <a:xfrm flipH="1">
            <a:off x="2897188"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2" name="Freeform 7"/>
          <p:cNvSpPr>
            <a:spLocks/>
          </p:cNvSpPr>
          <p:nvPr/>
        </p:nvSpPr>
        <p:spPr bwMode="auto">
          <a:xfrm flipH="1">
            <a:off x="38115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3" name="Freeform 8"/>
          <p:cNvSpPr>
            <a:spLocks/>
          </p:cNvSpPr>
          <p:nvPr/>
        </p:nvSpPr>
        <p:spPr bwMode="auto">
          <a:xfrm flipH="1">
            <a:off x="4265613"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4" name="Freeform 9"/>
          <p:cNvSpPr>
            <a:spLocks/>
          </p:cNvSpPr>
          <p:nvPr/>
        </p:nvSpPr>
        <p:spPr bwMode="auto">
          <a:xfrm flipH="1">
            <a:off x="4718050"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5" name="Freeform 10"/>
          <p:cNvSpPr>
            <a:spLocks/>
          </p:cNvSpPr>
          <p:nvPr/>
        </p:nvSpPr>
        <p:spPr bwMode="auto">
          <a:xfrm flipH="1">
            <a:off x="5172075"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6" name="Freeform 11"/>
          <p:cNvSpPr>
            <a:spLocks/>
          </p:cNvSpPr>
          <p:nvPr/>
        </p:nvSpPr>
        <p:spPr bwMode="auto">
          <a:xfrm flipH="1">
            <a:off x="33670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grpSp>
        <p:nvGrpSpPr>
          <p:cNvPr id="99377" name="Group 181"/>
          <p:cNvGrpSpPr>
            <a:grpSpLocks/>
          </p:cNvGrpSpPr>
          <p:nvPr/>
        </p:nvGrpSpPr>
        <p:grpSpPr bwMode="auto">
          <a:xfrm>
            <a:off x="4348163" y="823913"/>
            <a:ext cx="2105025" cy="1217612"/>
            <a:chOff x="3792747" y="890814"/>
            <a:chExt cx="3114861" cy="1803478"/>
          </a:xfrm>
        </p:grpSpPr>
        <p:grpSp>
          <p:nvGrpSpPr>
            <p:cNvPr id="99408" name="Group 45"/>
            <p:cNvGrpSpPr>
              <a:grpSpLocks/>
            </p:cNvGrpSpPr>
            <p:nvPr/>
          </p:nvGrpSpPr>
          <p:grpSpPr bwMode="auto">
            <a:xfrm>
              <a:off x="3792747" y="890813"/>
              <a:ext cx="3114861" cy="1803476"/>
              <a:chOff x="1175581" y="1561646"/>
              <a:chExt cx="6950512" cy="4024288"/>
            </a:xfrm>
          </p:grpSpPr>
          <p:sp>
            <p:nvSpPr>
              <p:cNvPr id="185" name="Parallelogram 184"/>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86" name="Straight Connector 185"/>
              <p:cNvCxnSpPr>
                <a:stCxn id="185"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99418"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19"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0"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1"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2"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3"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4"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5"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6"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9427"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8"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9"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0"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1"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2"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3"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4"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5"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6"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9437"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99409"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99378" name="Group 212"/>
          <p:cNvGrpSpPr>
            <a:grpSpLocks/>
          </p:cNvGrpSpPr>
          <p:nvPr/>
        </p:nvGrpSpPr>
        <p:grpSpPr bwMode="auto">
          <a:xfrm>
            <a:off x="6329363" y="842963"/>
            <a:ext cx="2071687" cy="1198562"/>
            <a:chOff x="1175581" y="1561646"/>
            <a:chExt cx="6950512" cy="4024288"/>
          </a:xfrm>
        </p:grpSpPr>
        <p:sp>
          <p:nvSpPr>
            <p:cNvPr id="214" name="Parallelogram 213"/>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5" name="Straight Connector 214"/>
            <p:cNvCxnSpPr>
              <a:stCxn id="214"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9388"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89"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0"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1"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2"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3"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4"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5"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6"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9397"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8"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9"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0"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1"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2"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3"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4"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5"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6"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9407"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sp>
        <p:nvSpPr>
          <p:cNvPr id="99379" name="Rectangle 8"/>
          <p:cNvSpPr>
            <a:spLocks noChangeArrowheads="1"/>
          </p:cNvSpPr>
          <p:nvPr/>
        </p:nvSpPr>
        <p:spPr bwMode="auto">
          <a:xfrm>
            <a:off x="6646863" y="6411913"/>
            <a:ext cx="23399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500">
                <a:solidFill>
                  <a:srgbClr val="000000"/>
                </a:solidFill>
                <a:latin typeface="MS Reference Sans Serif" charset="0"/>
                <a:cs typeface="MS Reference Sans Serif" charset="0"/>
              </a:rPr>
              <a:t>(Rosindell </a:t>
            </a:r>
            <a:r>
              <a:rPr lang="en-GB" sz="1500" i="1">
                <a:solidFill>
                  <a:srgbClr val="000000"/>
                </a:solidFill>
                <a:latin typeface="MS Reference Sans Serif" charset="0"/>
                <a:cs typeface="MS Reference Sans Serif" charset="0"/>
              </a:rPr>
              <a:t>et al.</a:t>
            </a:r>
            <a:r>
              <a:rPr lang="en-GB" sz="1500">
                <a:solidFill>
                  <a:srgbClr val="000000"/>
                </a:solidFill>
                <a:latin typeface="MS Reference Sans Serif" charset="0"/>
                <a:cs typeface="MS Reference Sans Serif" charset="0"/>
              </a:rPr>
              <a:t> 2010)</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102402"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 (non spatial)</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2404"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05"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06"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07"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08"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09"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0"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1"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2"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3"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4"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5"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6"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7"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8"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9"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0"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1"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2"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3"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4"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5"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6"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7"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8"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9"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0"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1"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2"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433"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434"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435"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6"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7"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8"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9"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0"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1"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2"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3"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4"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5"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6"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7"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8"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449" name="Group 253"/>
          <p:cNvGrpSpPr>
            <a:grpSpLocks/>
          </p:cNvGrpSpPr>
          <p:nvPr/>
        </p:nvGrpSpPr>
        <p:grpSpPr bwMode="auto">
          <a:xfrm>
            <a:off x="4348163" y="823913"/>
            <a:ext cx="2105025" cy="1217612"/>
            <a:chOff x="3792747" y="890814"/>
            <a:chExt cx="3114861" cy="1803478"/>
          </a:xfrm>
        </p:grpSpPr>
        <p:grpSp>
          <p:nvGrpSpPr>
            <p:cNvPr id="102521"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2531"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2"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3"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4"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5"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6"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7"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8"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9"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2540"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1"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2"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3"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4"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5"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6"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7"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8"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9"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2550"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2522"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2450"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501"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2"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3"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4"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5"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6"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7"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8"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9"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2510"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1"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2"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3"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4"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5"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6"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7"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8"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9"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2520"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2451" name="Group 211"/>
          <p:cNvGrpSpPr>
            <a:grpSpLocks/>
          </p:cNvGrpSpPr>
          <p:nvPr/>
        </p:nvGrpSpPr>
        <p:grpSpPr bwMode="auto">
          <a:xfrm>
            <a:off x="2986088" y="4427538"/>
            <a:ext cx="1868487" cy="1079500"/>
            <a:chOff x="4161726" y="4651243"/>
            <a:chExt cx="1868576" cy="1078511"/>
          </a:xfrm>
        </p:grpSpPr>
        <p:sp>
          <p:nvSpPr>
            <p:cNvPr id="228" name="Oval 227"/>
            <p:cNvSpPr/>
            <p:nvPr/>
          </p:nvSpPr>
          <p:spPr>
            <a:xfrm>
              <a:off x="4161726" y="4651243"/>
              <a:ext cx="1868576" cy="1078511"/>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485"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486"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487"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488"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2489" name="TextBox 223"/>
            <p:cNvSpPr txBox="1">
              <a:spLocks noChangeArrowheads="1"/>
            </p:cNvSpPr>
            <p:nvPr/>
          </p:nvSpPr>
          <p:spPr bwMode="auto">
            <a:xfrm>
              <a:off x="4753807" y="4822268"/>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a:t>
              </a:r>
            </a:p>
          </p:txBody>
        </p:sp>
        <p:sp>
          <p:nvSpPr>
            <p:cNvPr id="102490" name="TextBox 224"/>
            <p:cNvSpPr txBox="1">
              <a:spLocks noChangeArrowheads="1"/>
            </p:cNvSpPr>
            <p:nvPr/>
          </p:nvSpPr>
          <p:spPr bwMode="auto">
            <a:xfrm>
              <a:off x="4760333" y="5206339"/>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8</a:t>
              </a:r>
            </a:p>
          </p:txBody>
        </p:sp>
        <p:sp>
          <p:nvSpPr>
            <p:cNvPr id="102491" name="TextBox 225"/>
            <p:cNvSpPr txBox="1">
              <a:spLocks noChangeArrowheads="1"/>
            </p:cNvSpPr>
            <p:nvPr/>
          </p:nvSpPr>
          <p:spPr bwMode="auto">
            <a:xfrm>
              <a:off x="5556297" y="4826746"/>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a:t>
              </a:r>
            </a:p>
          </p:txBody>
        </p:sp>
        <p:sp>
          <p:nvSpPr>
            <p:cNvPr id="102492" name="TextBox 226"/>
            <p:cNvSpPr txBox="1">
              <a:spLocks noChangeArrowheads="1"/>
            </p:cNvSpPr>
            <p:nvPr/>
          </p:nvSpPr>
          <p:spPr bwMode="auto">
            <a:xfrm>
              <a:off x="5547717" y="5204293"/>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3</a:t>
              </a:r>
            </a:p>
          </p:txBody>
        </p:sp>
      </p:grpSp>
      <p:sp>
        <p:nvSpPr>
          <p:cNvPr id="102452"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3"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4"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5"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6"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7"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8"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9"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0"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1"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2"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3"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4"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5"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6" name="Down Arrow 235"/>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467"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8"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9"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0"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1"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2"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3"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4"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5"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6"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7"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8"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9"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80"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51" name="Down Arrow 250"/>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2" name="&quot;No&quot; Symbol 251"/>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102483" name="Rectangle 8"/>
          <p:cNvSpPr>
            <a:spLocks noChangeArrowheads="1"/>
          </p:cNvSpPr>
          <p:nvPr/>
        </p:nvSpPr>
        <p:spPr bwMode="auto">
          <a:xfrm>
            <a:off x="6624638" y="6354763"/>
            <a:ext cx="16446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500">
                <a:solidFill>
                  <a:srgbClr val="000000"/>
                </a:solidFill>
                <a:latin typeface="MS Reference Sans Serif" charset="0"/>
                <a:cs typeface="MS Reference Sans Serif" charset="0"/>
              </a:rPr>
              <a:t>(Caswell 1976)</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103426"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 (spatially implicit)</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3428"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29"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0"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1"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2"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3"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4"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5"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6"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7"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8"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9"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0"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1"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2"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3"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4"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5"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6"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7"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8"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9"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0"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1"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2"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3"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4"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5"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6"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457"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458"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459"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0"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1"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2"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3"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4"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5"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6"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7"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8"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9"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70"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71"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72"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3473" name="Group 253"/>
          <p:cNvGrpSpPr>
            <a:grpSpLocks/>
          </p:cNvGrpSpPr>
          <p:nvPr/>
        </p:nvGrpSpPr>
        <p:grpSpPr bwMode="auto">
          <a:xfrm>
            <a:off x="4348163" y="823913"/>
            <a:ext cx="2105025" cy="1217612"/>
            <a:chOff x="3792747" y="890814"/>
            <a:chExt cx="3114861" cy="1803478"/>
          </a:xfrm>
        </p:grpSpPr>
        <p:grpSp>
          <p:nvGrpSpPr>
            <p:cNvPr id="103556"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3566"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67"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68"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69"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0"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1"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2"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3"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4"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75"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6"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7"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8"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9"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80"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81"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82"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83"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84"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85"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3557"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3474"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3536"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37"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38"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39"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0"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1"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2"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3"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4"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45"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6"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7"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8"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9"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50"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51"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52"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53"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54"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55"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3475" name="Group 211"/>
          <p:cNvGrpSpPr>
            <a:grpSpLocks/>
          </p:cNvGrpSpPr>
          <p:nvPr/>
        </p:nvGrpSpPr>
        <p:grpSpPr bwMode="auto">
          <a:xfrm>
            <a:off x="5818188" y="4865688"/>
            <a:ext cx="1868487" cy="1077912"/>
            <a:chOff x="4161726" y="4651243"/>
            <a:chExt cx="1868576" cy="1078511"/>
          </a:xfrm>
        </p:grpSpPr>
        <p:sp>
          <p:nvSpPr>
            <p:cNvPr id="228" name="Oval 227"/>
            <p:cNvSpPr/>
            <p:nvPr/>
          </p:nvSpPr>
          <p:spPr>
            <a:xfrm>
              <a:off x="4161726" y="4651243"/>
              <a:ext cx="1868576" cy="1078511"/>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520"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21"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22"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23"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24" name="TextBox 223"/>
            <p:cNvSpPr txBox="1">
              <a:spLocks noChangeArrowheads="1"/>
            </p:cNvSpPr>
            <p:nvPr/>
          </p:nvSpPr>
          <p:spPr bwMode="auto">
            <a:xfrm>
              <a:off x="4753807" y="4822268"/>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a:t>
              </a:r>
            </a:p>
          </p:txBody>
        </p:sp>
        <p:sp>
          <p:nvSpPr>
            <p:cNvPr id="103525" name="TextBox 224"/>
            <p:cNvSpPr txBox="1">
              <a:spLocks noChangeArrowheads="1"/>
            </p:cNvSpPr>
            <p:nvPr/>
          </p:nvSpPr>
          <p:spPr bwMode="auto">
            <a:xfrm>
              <a:off x="4760333" y="5206339"/>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8</a:t>
              </a:r>
            </a:p>
          </p:txBody>
        </p:sp>
        <p:sp>
          <p:nvSpPr>
            <p:cNvPr id="103526" name="TextBox 225"/>
            <p:cNvSpPr txBox="1">
              <a:spLocks noChangeArrowheads="1"/>
            </p:cNvSpPr>
            <p:nvPr/>
          </p:nvSpPr>
          <p:spPr bwMode="auto">
            <a:xfrm>
              <a:off x="5556297" y="4826746"/>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a:t>
              </a:r>
            </a:p>
          </p:txBody>
        </p:sp>
        <p:sp>
          <p:nvSpPr>
            <p:cNvPr id="103527" name="TextBox 226"/>
            <p:cNvSpPr txBox="1">
              <a:spLocks noChangeArrowheads="1"/>
            </p:cNvSpPr>
            <p:nvPr/>
          </p:nvSpPr>
          <p:spPr bwMode="auto">
            <a:xfrm>
              <a:off x="5547717" y="5204293"/>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3</a:t>
              </a:r>
            </a:p>
          </p:txBody>
        </p:sp>
      </p:grpSp>
      <p:grpSp>
        <p:nvGrpSpPr>
          <p:cNvPr id="103476" name="Group 211"/>
          <p:cNvGrpSpPr>
            <a:grpSpLocks/>
          </p:cNvGrpSpPr>
          <p:nvPr/>
        </p:nvGrpSpPr>
        <p:grpSpPr bwMode="auto">
          <a:xfrm>
            <a:off x="1379538" y="4589463"/>
            <a:ext cx="2827337" cy="1631950"/>
            <a:chOff x="4161726" y="4651243"/>
            <a:chExt cx="1868576" cy="1078511"/>
          </a:xfrm>
        </p:grpSpPr>
        <p:sp>
          <p:nvSpPr>
            <p:cNvPr id="151" name="Oval 150"/>
            <p:cNvSpPr/>
            <p:nvPr/>
          </p:nvSpPr>
          <p:spPr>
            <a:xfrm>
              <a:off x="4161726" y="4651243"/>
              <a:ext cx="1868576" cy="1078511"/>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511"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12"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13"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14"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15" name="TextBox 155"/>
            <p:cNvSpPr txBox="1">
              <a:spLocks noChangeArrowheads="1"/>
            </p:cNvSpPr>
            <p:nvPr/>
          </p:nvSpPr>
          <p:spPr bwMode="auto">
            <a:xfrm>
              <a:off x="4708435" y="4861967"/>
              <a:ext cx="386139" cy="24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215</a:t>
              </a:r>
            </a:p>
          </p:txBody>
        </p:sp>
        <p:sp>
          <p:nvSpPr>
            <p:cNvPr id="103516" name="TextBox 156"/>
            <p:cNvSpPr txBox="1">
              <a:spLocks noChangeArrowheads="1"/>
            </p:cNvSpPr>
            <p:nvPr/>
          </p:nvSpPr>
          <p:spPr bwMode="auto">
            <a:xfrm>
              <a:off x="4697946" y="5234695"/>
              <a:ext cx="386139" cy="24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428</a:t>
              </a:r>
            </a:p>
          </p:txBody>
        </p:sp>
        <p:sp>
          <p:nvSpPr>
            <p:cNvPr id="103517" name="TextBox 157"/>
            <p:cNvSpPr txBox="1">
              <a:spLocks noChangeArrowheads="1"/>
            </p:cNvSpPr>
            <p:nvPr/>
          </p:nvSpPr>
          <p:spPr bwMode="auto">
            <a:xfrm>
              <a:off x="5476896" y="4883458"/>
              <a:ext cx="386139" cy="24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454</a:t>
              </a:r>
            </a:p>
          </p:txBody>
        </p:sp>
        <p:sp>
          <p:nvSpPr>
            <p:cNvPr id="103518" name="TextBox 158"/>
            <p:cNvSpPr txBox="1">
              <a:spLocks noChangeArrowheads="1"/>
            </p:cNvSpPr>
            <p:nvPr/>
          </p:nvSpPr>
          <p:spPr bwMode="auto">
            <a:xfrm>
              <a:off x="5502345" y="5249663"/>
              <a:ext cx="386139" cy="24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233</a:t>
              </a:r>
            </a:p>
          </p:txBody>
        </p:sp>
      </p:grpSp>
      <p:sp>
        <p:nvSpPr>
          <p:cNvPr id="162" name="Right Arrow 161"/>
          <p:cNvSpPr/>
          <p:nvPr/>
        </p:nvSpPr>
        <p:spPr>
          <a:xfrm>
            <a:off x="4281488" y="5002213"/>
            <a:ext cx="1468437" cy="78898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46800" anchor="ctr"/>
          <a:lstStyle/>
          <a:p>
            <a:pPr algn="ctr">
              <a:defRPr/>
            </a:pPr>
            <a:r>
              <a:rPr lang="en-US" dirty="0"/>
              <a:t>dispersal</a:t>
            </a:r>
          </a:p>
        </p:txBody>
      </p:sp>
      <p:sp>
        <p:nvSpPr>
          <p:cNvPr id="103478"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79"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0"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1"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2"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3"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4"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5"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6"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7"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8"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9"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0"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1"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7" name="Down Arrow 216"/>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493"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4"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5"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6"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7"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8"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9"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0"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1"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2"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3"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4"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5"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6"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41" name="Down Arrow 240"/>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2" name="&quot;No&quot; Symbol 241"/>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103509" name="Rectangle 8"/>
          <p:cNvSpPr>
            <a:spLocks noChangeArrowheads="1"/>
          </p:cNvSpPr>
          <p:nvPr/>
        </p:nvSpPr>
        <p:spPr bwMode="auto">
          <a:xfrm>
            <a:off x="6008688" y="6208713"/>
            <a:ext cx="30353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500">
                <a:solidFill>
                  <a:srgbClr val="000000"/>
                </a:solidFill>
                <a:latin typeface="MS Reference Sans Serif" charset="0"/>
                <a:cs typeface="MS Reference Sans Serif" charset="0"/>
              </a:rPr>
              <a:t>(MacArthur and Wilson 1963)</a:t>
            </a:r>
          </a:p>
          <a:p>
            <a:r>
              <a:rPr lang="en-GB" sz="1500">
                <a:solidFill>
                  <a:srgbClr val="000000"/>
                </a:solidFill>
                <a:latin typeface="MS Reference Sans Serif" charset="0"/>
                <a:cs typeface="MS Reference Sans Serif" charset="0"/>
              </a:rPr>
              <a:t>(Hubbell 2001)</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104450"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 (spatially explicit network)</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4452"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3"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4"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5"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6"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7"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8"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9"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0"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1"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2"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3"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4"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5"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6"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7"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8"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9"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0"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1"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2"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3"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4"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5"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6"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7"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8"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9"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0"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1"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2"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3"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4"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5"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6"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7"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8"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9"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0"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1"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2"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3"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4"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5"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6"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4497" name="Group 253"/>
          <p:cNvGrpSpPr>
            <a:grpSpLocks/>
          </p:cNvGrpSpPr>
          <p:nvPr/>
        </p:nvGrpSpPr>
        <p:grpSpPr bwMode="auto">
          <a:xfrm>
            <a:off x="4348163" y="823913"/>
            <a:ext cx="2105025" cy="1217612"/>
            <a:chOff x="3792747" y="890814"/>
            <a:chExt cx="3114861" cy="1803478"/>
          </a:xfrm>
        </p:grpSpPr>
        <p:grpSp>
          <p:nvGrpSpPr>
            <p:cNvPr id="104606"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4616"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17"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18"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19"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0"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1"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2"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3"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4"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625"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6"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7"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8"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9"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30"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31"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32"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33"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34"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635"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4607"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4498"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586"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87"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88"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89"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0"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1"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2"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3"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4"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595"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6"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7"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8"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9"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00"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01"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02"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03"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04"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605"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4499" name="Group 341"/>
          <p:cNvGrpSpPr>
            <a:grpSpLocks/>
          </p:cNvGrpSpPr>
          <p:nvPr/>
        </p:nvGrpSpPr>
        <p:grpSpPr bwMode="auto">
          <a:xfrm>
            <a:off x="517525" y="4035425"/>
            <a:ext cx="6130925" cy="2682875"/>
            <a:chOff x="1061972" y="4063668"/>
            <a:chExt cx="6131404" cy="2682787"/>
          </a:xfrm>
        </p:grpSpPr>
        <p:grpSp>
          <p:nvGrpSpPr>
            <p:cNvPr id="104532" name="Group 211"/>
            <p:cNvGrpSpPr>
              <a:grpSpLocks/>
            </p:cNvGrpSpPr>
            <p:nvPr/>
          </p:nvGrpSpPr>
          <p:grpSpPr bwMode="auto">
            <a:xfrm>
              <a:off x="1061972" y="4082880"/>
              <a:ext cx="1868576" cy="1078511"/>
              <a:chOff x="4161726" y="4651243"/>
              <a:chExt cx="1868576" cy="1078511"/>
            </a:xfrm>
          </p:grpSpPr>
          <p:sp>
            <p:nvSpPr>
              <p:cNvPr id="164" name="Oval 163"/>
              <p:cNvSpPr/>
              <p:nvPr/>
            </p:nvSpPr>
            <p:spPr>
              <a:xfrm>
                <a:off x="4161726" y="4651080"/>
                <a:ext cx="1868634" cy="1079465"/>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70"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71"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72"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73"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574" name="TextBox 168"/>
              <p:cNvSpPr txBox="1">
                <a:spLocks noChangeArrowheads="1"/>
              </p:cNvSpPr>
              <p:nvPr/>
            </p:nvSpPr>
            <p:spPr bwMode="auto">
              <a:xfrm>
                <a:off x="4753807" y="4822268"/>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1</a:t>
                </a:r>
              </a:p>
            </p:txBody>
          </p:sp>
          <p:sp>
            <p:nvSpPr>
              <p:cNvPr id="104575" name="TextBox 169"/>
              <p:cNvSpPr txBox="1">
                <a:spLocks noChangeArrowheads="1"/>
              </p:cNvSpPr>
              <p:nvPr/>
            </p:nvSpPr>
            <p:spPr bwMode="auto">
              <a:xfrm>
                <a:off x="4760333" y="5206339"/>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2</a:t>
                </a:r>
              </a:p>
            </p:txBody>
          </p:sp>
          <p:sp>
            <p:nvSpPr>
              <p:cNvPr id="104576" name="TextBox 170"/>
              <p:cNvSpPr txBox="1">
                <a:spLocks noChangeArrowheads="1"/>
              </p:cNvSpPr>
              <p:nvPr/>
            </p:nvSpPr>
            <p:spPr bwMode="auto">
              <a:xfrm>
                <a:off x="5556297" y="4826746"/>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a:t>
                </a:r>
              </a:p>
            </p:txBody>
          </p:sp>
          <p:sp>
            <p:nvSpPr>
              <p:cNvPr id="104577" name="TextBox 211"/>
              <p:cNvSpPr txBox="1">
                <a:spLocks noChangeArrowheads="1"/>
              </p:cNvSpPr>
              <p:nvPr/>
            </p:nvSpPr>
            <p:spPr bwMode="auto">
              <a:xfrm>
                <a:off x="5547717" y="5204293"/>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a:t>
                </a:r>
              </a:p>
            </p:txBody>
          </p:sp>
        </p:grpSp>
        <p:grpSp>
          <p:nvGrpSpPr>
            <p:cNvPr id="104533" name="Group 211"/>
            <p:cNvGrpSpPr>
              <a:grpSpLocks/>
            </p:cNvGrpSpPr>
            <p:nvPr/>
          </p:nvGrpSpPr>
          <p:grpSpPr bwMode="auto">
            <a:xfrm>
              <a:off x="1978070" y="5347408"/>
              <a:ext cx="2423921" cy="1399047"/>
              <a:chOff x="4161726" y="4651243"/>
              <a:chExt cx="1868576" cy="1078511"/>
            </a:xfrm>
          </p:grpSpPr>
          <p:sp>
            <p:nvSpPr>
              <p:cNvPr id="214" name="Oval 213"/>
              <p:cNvSpPr/>
              <p:nvPr/>
            </p:nvSpPr>
            <p:spPr>
              <a:xfrm>
                <a:off x="4161697" y="4651633"/>
                <a:ext cx="1868869" cy="1078121"/>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61"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62"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63"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64"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565" name="TextBox 221"/>
              <p:cNvSpPr txBox="1">
                <a:spLocks noChangeArrowheads="1"/>
              </p:cNvSpPr>
              <p:nvPr/>
            </p:nvSpPr>
            <p:spPr bwMode="auto">
              <a:xfrm>
                <a:off x="4753807" y="4822268"/>
                <a:ext cx="386139" cy="2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25</a:t>
                </a:r>
              </a:p>
            </p:txBody>
          </p:sp>
          <p:sp>
            <p:nvSpPr>
              <p:cNvPr id="104566" name="TextBox 228"/>
              <p:cNvSpPr txBox="1">
                <a:spLocks noChangeArrowheads="1"/>
              </p:cNvSpPr>
              <p:nvPr/>
            </p:nvSpPr>
            <p:spPr bwMode="auto">
              <a:xfrm>
                <a:off x="4760333" y="5206339"/>
                <a:ext cx="386139" cy="2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58</a:t>
                </a:r>
              </a:p>
            </p:txBody>
          </p:sp>
          <p:sp>
            <p:nvSpPr>
              <p:cNvPr id="104567" name="TextBox 229"/>
              <p:cNvSpPr txBox="1">
                <a:spLocks noChangeArrowheads="1"/>
              </p:cNvSpPr>
              <p:nvPr/>
            </p:nvSpPr>
            <p:spPr bwMode="auto">
              <a:xfrm>
                <a:off x="5556297" y="4826746"/>
                <a:ext cx="386139" cy="2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42</a:t>
                </a:r>
              </a:p>
            </p:txBody>
          </p:sp>
          <p:sp>
            <p:nvSpPr>
              <p:cNvPr id="104568" name="TextBox 230"/>
              <p:cNvSpPr txBox="1">
                <a:spLocks noChangeArrowheads="1"/>
              </p:cNvSpPr>
              <p:nvPr/>
            </p:nvSpPr>
            <p:spPr bwMode="auto">
              <a:xfrm>
                <a:off x="5547717" y="5204293"/>
                <a:ext cx="386139" cy="2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13</a:t>
                </a:r>
              </a:p>
            </p:txBody>
          </p:sp>
        </p:grpSp>
        <p:grpSp>
          <p:nvGrpSpPr>
            <p:cNvPr id="104534" name="Group 211"/>
            <p:cNvGrpSpPr>
              <a:grpSpLocks/>
            </p:cNvGrpSpPr>
            <p:nvPr/>
          </p:nvGrpSpPr>
          <p:grpSpPr bwMode="auto">
            <a:xfrm>
              <a:off x="3417602" y="4070199"/>
              <a:ext cx="1868576" cy="1078511"/>
              <a:chOff x="4161726" y="4651243"/>
              <a:chExt cx="1868576" cy="1078511"/>
            </a:xfrm>
          </p:grpSpPr>
          <p:sp>
            <p:nvSpPr>
              <p:cNvPr id="233" name="Oval 232"/>
              <p:cNvSpPr/>
              <p:nvPr/>
            </p:nvSpPr>
            <p:spPr>
              <a:xfrm>
                <a:off x="4162130" y="4651062"/>
                <a:ext cx="1868634" cy="1079465"/>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54"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55" name="Freeform 403"/>
              <p:cNvSpPr>
                <a:spLocks/>
              </p:cNvSpPr>
              <p:nvPr/>
            </p:nvSpPr>
            <p:spPr bwMode="auto">
              <a:xfrm>
                <a:off x="4784050" y="5236080"/>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56"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57" name="TextBox 237"/>
              <p:cNvSpPr txBox="1">
                <a:spLocks noChangeArrowheads="1"/>
              </p:cNvSpPr>
              <p:nvPr/>
            </p:nvSpPr>
            <p:spPr bwMode="auto">
              <a:xfrm>
                <a:off x="4753807" y="4822268"/>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a:t>
                </a:r>
              </a:p>
            </p:txBody>
          </p:sp>
          <p:sp>
            <p:nvSpPr>
              <p:cNvPr id="104558" name="TextBox 238"/>
              <p:cNvSpPr txBox="1">
                <a:spLocks noChangeArrowheads="1"/>
              </p:cNvSpPr>
              <p:nvPr/>
            </p:nvSpPr>
            <p:spPr bwMode="auto">
              <a:xfrm>
                <a:off x="5112149" y="5223501"/>
                <a:ext cx="4801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18</a:t>
                </a:r>
              </a:p>
            </p:txBody>
          </p:sp>
          <p:sp>
            <p:nvSpPr>
              <p:cNvPr id="104559" name="TextBox 239"/>
              <p:cNvSpPr txBox="1">
                <a:spLocks noChangeArrowheads="1"/>
              </p:cNvSpPr>
              <p:nvPr/>
            </p:nvSpPr>
            <p:spPr bwMode="auto">
              <a:xfrm>
                <a:off x="5556297" y="4826746"/>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8</a:t>
                </a:r>
              </a:p>
            </p:txBody>
          </p:sp>
        </p:grpSp>
        <p:grpSp>
          <p:nvGrpSpPr>
            <p:cNvPr id="104535" name="Group 211"/>
            <p:cNvGrpSpPr>
              <a:grpSpLocks/>
            </p:cNvGrpSpPr>
            <p:nvPr/>
          </p:nvGrpSpPr>
          <p:grpSpPr bwMode="auto">
            <a:xfrm>
              <a:off x="5324880" y="5288271"/>
              <a:ext cx="1868496" cy="1077878"/>
              <a:chOff x="3936834" y="4440845"/>
              <a:chExt cx="1868496" cy="1077878"/>
            </a:xfrm>
          </p:grpSpPr>
          <p:sp>
            <p:nvSpPr>
              <p:cNvPr id="243" name="Oval 242"/>
              <p:cNvSpPr/>
              <p:nvPr/>
            </p:nvSpPr>
            <p:spPr>
              <a:xfrm>
                <a:off x="3936697" y="4440165"/>
                <a:ext cx="1868633" cy="1077877"/>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47" name="Freeform 393"/>
              <p:cNvSpPr>
                <a:spLocks/>
              </p:cNvSpPr>
              <p:nvPr/>
            </p:nvSpPr>
            <p:spPr bwMode="auto">
              <a:xfrm>
                <a:off x="4205765" y="4682056"/>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48" name="Freeform 404"/>
              <p:cNvSpPr>
                <a:spLocks/>
              </p:cNvSpPr>
              <p:nvPr/>
            </p:nvSpPr>
            <p:spPr bwMode="auto">
              <a:xfrm>
                <a:off x="4964964" y="4689851"/>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49" name="Freeform 59"/>
              <p:cNvSpPr>
                <a:spLocks noChangeArrowheads="1"/>
              </p:cNvSpPr>
              <p:nvPr/>
            </p:nvSpPr>
            <p:spPr bwMode="auto">
              <a:xfrm>
                <a:off x="4589785" y="5103944"/>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550" name="TextBox 247"/>
              <p:cNvSpPr txBox="1">
                <a:spLocks noChangeArrowheads="1"/>
              </p:cNvSpPr>
              <p:nvPr/>
            </p:nvSpPr>
            <p:spPr bwMode="auto">
              <a:xfrm>
                <a:off x="4565118" y="4640846"/>
                <a:ext cx="491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15</a:t>
                </a:r>
              </a:p>
            </p:txBody>
          </p:sp>
          <p:sp>
            <p:nvSpPr>
              <p:cNvPr id="104551" name="TextBox 249"/>
              <p:cNvSpPr txBox="1">
                <a:spLocks noChangeArrowheads="1"/>
              </p:cNvSpPr>
              <p:nvPr/>
            </p:nvSpPr>
            <p:spPr bwMode="auto">
              <a:xfrm>
                <a:off x="5367608" y="4645323"/>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a:t>
                </a:r>
              </a:p>
            </p:txBody>
          </p:sp>
          <p:sp>
            <p:nvSpPr>
              <p:cNvPr id="104552" name="TextBox 250"/>
              <p:cNvSpPr txBox="1">
                <a:spLocks noChangeArrowheads="1"/>
              </p:cNvSpPr>
              <p:nvPr/>
            </p:nvSpPr>
            <p:spPr bwMode="auto">
              <a:xfrm>
                <a:off x="4972889" y="5057192"/>
                <a:ext cx="5381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30</a:t>
                </a:r>
              </a:p>
            </p:txBody>
          </p:sp>
        </p:grpSp>
        <p:sp>
          <p:nvSpPr>
            <p:cNvPr id="253" name="Oval 252"/>
            <p:cNvSpPr/>
            <p:nvPr/>
          </p:nvSpPr>
          <p:spPr>
            <a:xfrm>
              <a:off x="5908989" y="4063668"/>
              <a:ext cx="1119274" cy="1077878"/>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37" name="Freeform 393"/>
            <p:cNvSpPr>
              <a:spLocks/>
            </p:cNvSpPr>
            <p:nvPr/>
          </p:nvSpPr>
          <p:spPr bwMode="auto">
            <a:xfrm>
              <a:off x="6132261" y="4293065"/>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38" name="Freeform 403"/>
            <p:cNvSpPr>
              <a:spLocks/>
            </p:cNvSpPr>
            <p:nvPr/>
          </p:nvSpPr>
          <p:spPr bwMode="auto">
            <a:xfrm>
              <a:off x="6170041" y="4648504"/>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39" name="TextBox 314"/>
            <p:cNvSpPr txBox="1">
              <a:spLocks noChangeArrowheads="1"/>
            </p:cNvSpPr>
            <p:nvPr/>
          </p:nvSpPr>
          <p:spPr bwMode="auto">
            <a:xfrm>
              <a:off x="6491614" y="4251854"/>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a:t>
              </a:r>
            </a:p>
          </p:txBody>
        </p:sp>
        <p:sp>
          <p:nvSpPr>
            <p:cNvPr id="104540" name="TextBox 315"/>
            <p:cNvSpPr txBox="1">
              <a:spLocks noChangeArrowheads="1"/>
            </p:cNvSpPr>
            <p:nvPr/>
          </p:nvSpPr>
          <p:spPr bwMode="auto">
            <a:xfrm>
              <a:off x="6498140" y="4635925"/>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8</a:t>
              </a:r>
            </a:p>
          </p:txBody>
        </p:sp>
        <p:cxnSp>
          <p:nvCxnSpPr>
            <p:cNvPr id="321" name="Straight Arrow Connector 320"/>
            <p:cNvCxnSpPr/>
            <p:nvPr/>
          </p:nvCxnSpPr>
          <p:spPr>
            <a:xfrm flipV="1">
              <a:off x="2930606" y="4609750"/>
              <a:ext cx="487400" cy="12700"/>
            </a:xfrm>
            <a:prstGeom prst="straightConnector1">
              <a:avLst/>
            </a:prstGeom>
            <a:ln w="635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2" name="Straight Arrow Connector 321"/>
            <p:cNvCxnSpPr/>
            <p:nvPr/>
          </p:nvCxnSpPr>
          <p:spPr>
            <a:xfrm rot="16200000" flipH="1">
              <a:off x="1970115" y="5189150"/>
              <a:ext cx="390512" cy="336576"/>
            </a:xfrm>
            <a:prstGeom prst="straightConnector1">
              <a:avLst/>
            </a:prstGeom>
            <a:ln w="635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rot="5400000">
              <a:off x="3981637" y="5205025"/>
              <a:ext cx="425436" cy="314350"/>
            </a:xfrm>
            <a:prstGeom prst="straightConnector1">
              <a:avLst/>
            </a:prstGeom>
            <a:ln w="635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3" idx="2"/>
            </p:cNvCxnSpPr>
            <p:nvPr/>
          </p:nvCxnSpPr>
          <p:spPr>
            <a:xfrm rot="10800000" flipV="1">
              <a:off x="5286640" y="4603400"/>
              <a:ext cx="622349" cy="6350"/>
            </a:xfrm>
            <a:prstGeom prst="straightConnector1">
              <a:avLst/>
            </a:prstGeom>
            <a:ln w="635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43" idx="2"/>
            </p:cNvCxnSpPr>
            <p:nvPr/>
          </p:nvCxnSpPr>
          <p:spPr>
            <a:xfrm rot="10800000" flipV="1">
              <a:off x="4402333" y="5827323"/>
              <a:ext cx="922410" cy="219068"/>
            </a:xfrm>
            <a:prstGeom prst="straightConnector1">
              <a:avLst/>
            </a:prstGeom>
            <a:ln w="635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104500"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1"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2"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3"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4"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5"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6"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7"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8"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9"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0"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1"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2"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3"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57" name="Down Arrow 356"/>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15"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6"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7"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8"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9"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0"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1"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2"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3"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4"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5"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6"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7"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8"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72" name="Down Arrow 371"/>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3" name="&quot;No&quot; Symbol 372"/>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104531" name="Rectangle 8"/>
          <p:cNvSpPr>
            <a:spLocks noChangeArrowheads="1"/>
          </p:cNvSpPr>
          <p:nvPr/>
        </p:nvSpPr>
        <p:spPr bwMode="auto">
          <a:xfrm>
            <a:off x="6567488" y="5335588"/>
            <a:ext cx="27146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sz="1500">
                <a:solidFill>
                  <a:srgbClr val="000000"/>
                </a:solidFill>
                <a:latin typeface="MS Reference Sans Serif" charset="0"/>
                <a:cs typeface="MS Reference Sans Serif" charset="0"/>
              </a:rPr>
              <a:t>(Economo &amp; keitt 2008)</a:t>
            </a:r>
          </a:p>
          <a:p>
            <a:pPr algn="ctr"/>
            <a:r>
              <a:rPr lang="en-GB" sz="1500">
                <a:solidFill>
                  <a:srgbClr val="000000"/>
                </a:solidFill>
                <a:latin typeface="MS Reference Sans Serif" charset="0"/>
                <a:cs typeface="MS Reference Sans Serif" charset="0"/>
              </a:rPr>
              <a:t>(Warren 2010)</a:t>
            </a:r>
          </a:p>
          <a:p>
            <a:pPr algn="ctr"/>
            <a:r>
              <a:rPr lang="en-GB" sz="1500">
                <a:solidFill>
                  <a:srgbClr val="000000"/>
                </a:solidFill>
                <a:latin typeface="MS Reference Sans Serif" charset="0"/>
                <a:cs typeface="MS Reference Sans Serif" charset="0"/>
              </a:rPr>
              <a:t>(Vanpeteghem &amp; </a:t>
            </a:r>
          </a:p>
          <a:p>
            <a:pPr algn="ctr"/>
            <a:r>
              <a:rPr lang="en-GB" sz="1500">
                <a:solidFill>
                  <a:srgbClr val="000000"/>
                </a:solidFill>
                <a:latin typeface="MS Reference Sans Serif" charset="0"/>
                <a:cs typeface="MS Reference Sans Serif" charset="0"/>
              </a:rPr>
              <a:t>Haegeman 2010)</a:t>
            </a:r>
          </a:p>
          <a:p>
            <a:pPr algn="ctr"/>
            <a:r>
              <a:rPr lang="en-GB" sz="1500">
                <a:solidFill>
                  <a:srgbClr val="000000"/>
                </a:solidFill>
                <a:latin typeface="MS Reference Sans Serif" charset="0"/>
                <a:cs typeface="MS Reference Sans Serif" charset="0"/>
              </a:rPr>
              <a:t>(</a:t>
            </a:r>
            <a:r>
              <a:rPr lang="en-US" sz="1500">
                <a:solidFill>
                  <a:srgbClr val="000000"/>
                </a:solidFill>
                <a:latin typeface="MS Reference Sans Serif" charset="0"/>
                <a:cs typeface="MS Reference Sans Serif" charset="0"/>
              </a:rPr>
              <a:t>Muneepeerakul </a:t>
            </a:r>
          </a:p>
          <a:p>
            <a:pPr algn="ctr"/>
            <a:r>
              <a:rPr lang="en-US" sz="1500" i="1">
                <a:solidFill>
                  <a:srgbClr val="000000"/>
                </a:solidFill>
                <a:latin typeface="MS Reference Sans Serif" charset="0"/>
                <a:cs typeface="MS Reference Sans Serif" charset="0"/>
              </a:rPr>
              <a:t>et al.</a:t>
            </a:r>
            <a:r>
              <a:rPr lang="en-US" sz="1500">
                <a:solidFill>
                  <a:srgbClr val="000000"/>
                </a:solidFill>
                <a:latin typeface="MS Reference Sans Serif" charset="0"/>
                <a:cs typeface="MS Reference Sans Serif" charset="0"/>
              </a:rPr>
              <a:t> 2008)</a:t>
            </a:r>
            <a:endParaRPr lang="en-GB" sz="1500">
              <a:solidFill>
                <a:srgbClr val="000000"/>
              </a:solidFill>
              <a:latin typeface="MS Reference Sans Serif"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3" name="Group 247"/>
          <p:cNvGrpSpPr>
            <a:grpSpLocks/>
          </p:cNvGrpSpPr>
          <p:nvPr/>
        </p:nvGrpSpPr>
        <p:grpSpPr bwMode="auto">
          <a:xfrm>
            <a:off x="3200400" y="4067175"/>
            <a:ext cx="3175000" cy="2503488"/>
            <a:chOff x="5268660" y="4152983"/>
            <a:chExt cx="3174925" cy="2502671"/>
          </a:xfrm>
        </p:grpSpPr>
        <p:sp>
          <p:nvSpPr>
            <p:cNvPr id="243" name="Freeform 242"/>
            <p:cNvSpPr/>
            <p:nvPr/>
          </p:nvSpPr>
          <p:spPr>
            <a:xfrm>
              <a:off x="5359146" y="4487837"/>
              <a:ext cx="2639950" cy="2167817"/>
            </a:xfrm>
            <a:custGeom>
              <a:avLst/>
              <a:gdLst>
                <a:gd name="connsiteX0" fmla="*/ 467658 w 2640052"/>
                <a:gd name="connsiteY0" fmla="*/ 221665 h 1994977"/>
                <a:gd name="connsiteX1" fmla="*/ 665019 w 2640052"/>
                <a:gd name="connsiteY1" fmla="*/ 273148 h 1994977"/>
                <a:gd name="connsiteX2" fmla="*/ 802313 w 2640052"/>
                <a:gd name="connsiteY2" fmla="*/ 384695 h 1994977"/>
                <a:gd name="connsiteX3" fmla="*/ 913864 w 2640052"/>
                <a:gd name="connsiteY3" fmla="*/ 582047 h 1994977"/>
                <a:gd name="connsiteX4" fmla="*/ 1076901 w 2640052"/>
                <a:gd name="connsiteY4" fmla="*/ 890947 h 1994977"/>
                <a:gd name="connsiteX5" fmla="*/ 1282842 w 2640052"/>
                <a:gd name="connsiteY5" fmla="*/ 1062558 h 1994977"/>
                <a:gd name="connsiteX6" fmla="*/ 1514526 w 2640052"/>
                <a:gd name="connsiteY6" fmla="*/ 1217008 h 1994977"/>
                <a:gd name="connsiteX7" fmla="*/ 1814856 w 2640052"/>
                <a:gd name="connsiteY7" fmla="*/ 1311394 h 1994977"/>
                <a:gd name="connsiteX8" fmla="*/ 2226739 w 2640052"/>
                <a:gd name="connsiteY8" fmla="*/ 1388619 h 1994977"/>
                <a:gd name="connsiteX9" fmla="*/ 2295386 w 2640052"/>
                <a:gd name="connsiteY9" fmla="*/ 1397199 h 1994977"/>
                <a:gd name="connsiteX10" fmla="*/ 2312548 w 2640052"/>
                <a:gd name="connsiteY10" fmla="*/ 1774743 h 1994977"/>
                <a:gd name="connsiteX11" fmla="*/ 330364 w 2640052"/>
                <a:gd name="connsiteY11" fmla="*/ 1740421 h 1994977"/>
                <a:gd name="connsiteX12" fmla="*/ 330364 w 2640052"/>
                <a:gd name="connsiteY12" fmla="*/ 247406 h 1994977"/>
                <a:gd name="connsiteX13" fmla="*/ 364688 w 2640052"/>
                <a:gd name="connsiteY13" fmla="*/ 255987 h 1994977"/>
                <a:gd name="connsiteX14" fmla="*/ 390430 w 2640052"/>
                <a:gd name="connsiteY14" fmla="*/ 238826 h 1994977"/>
                <a:gd name="connsiteX15" fmla="*/ 416173 w 2640052"/>
                <a:gd name="connsiteY15" fmla="*/ 221665 h 1994977"/>
                <a:gd name="connsiteX16" fmla="*/ 467658 w 2640052"/>
                <a:gd name="connsiteY16" fmla="*/ 221665 h 199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40052" h="1994977">
                  <a:moveTo>
                    <a:pt x="467658" y="221665"/>
                  </a:moveTo>
                  <a:cubicBezTo>
                    <a:pt x="509132" y="230245"/>
                    <a:pt x="609243" y="245976"/>
                    <a:pt x="665019" y="273148"/>
                  </a:cubicBezTo>
                  <a:cubicBezTo>
                    <a:pt x="720795" y="300320"/>
                    <a:pt x="760839" y="333212"/>
                    <a:pt x="802313" y="384695"/>
                  </a:cubicBezTo>
                  <a:cubicBezTo>
                    <a:pt x="843787" y="436178"/>
                    <a:pt x="868099" y="497672"/>
                    <a:pt x="913864" y="582047"/>
                  </a:cubicBezTo>
                  <a:cubicBezTo>
                    <a:pt x="959629" y="666422"/>
                    <a:pt x="1015405" y="810862"/>
                    <a:pt x="1076901" y="890947"/>
                  </a:cubicBezTo>
                  <a:cubicBezTo>
                    <a:pt x="1138397" y="971032"/>
                    <a:pt x="1209905" y="1008215"/>
                    <a:pt x="1282842" y="1062558"/>
                  </a:cubicBezTo>
                  <a:cubicBezTo>
                    <a:pt x="1355779" y="1116901"/>
                    <a:pt x="1425857" y="1175535"/>
                    <a:pt x="1514526" y="1217008"/>
                  </a:cubicBezTo>
                  <a:cubicBezTo>
                    <a:pt x="1603195" y="1258481"/>
                    <a:pt x="1696154" y="1282792"/>
                    <a:pt x="1814856" y="1311394"/>
                  </a:cubicBezTo>
                  <a:cubicBezTo>
                    <a:pt x="1933558" y="1339996"/>
                    <a:pt x="2146651" y="1374318"/>
                    <a:pt x="2226739" y="1388619"/>
                  </a:cubicBezTo>
                  <a:cubicBezTo>
                    <a:pt x="2306827" y="1402920"/>
                    <a:pt x="2281084" y="1332845"/>
                    <a:pt x="2295386" y="1397199"/>
                  </a:cubicBezTo>
                  <a:cubicBezTo>
                    <a:pt x="2309688" y="1461553"/>
                    <a:pt x="2640052" y="1717539"/>
                    <a:pt x="2312548" y="1774743"/>
                  </a:cubicBezTo>
                  <a:cubicBezTo>
                    <a:pt x="1985044" y="1831947"/>
                    <a:pt x="660728" y="1994977"/>
                    <a:pt x="330364" y="1740421"/>
                  </a:cubicBezTo>
                  <a:cubicBezTo>
                    <a:pt x="0" y="1485865"/>
                    <a:pt x="324643" y="494812"/>
                    <a:pt x="330364" y="247406"/>
                  </a:cubicBezTo>
                  <a:cubicBezTo>
                    <a:pt x="336085" y="0"/>
                    <a:pt x="354677" y="257417"/>
                    <a:pt x="364688" y="255987"/>
                  </a:cubicBezTo>
                  <a:cubicBezTo>
                    <a:pt x="374699" y="254557"/>
                    <a:pt x="390430" y="238826"/>
                    <a:pt x="390430" y="238826"/>
                  </a:cubicBezTo>
                  <a:cubicBezTo>
                    <a:pt x="399011" y="233106"/>
                    <a:pt x="407592" y="224525"/>
                    <a:pt x="416173" y="221665"/>
                  </a:cubicBezTo>
                  <a:cubicBezTo>
                    <a:pt x="424754" y="218805"/>
                    <a:pt x="426184" y="213085"/>
                    <a:pt x="467658" y="221665"/>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4" name="Rectangle 243"/>
            <p:cNvSpPr/>
            <p:nvPr/>
          </p:nvSpPr>
          <p:spPr>
            <a:xfrm>
              <a:off x="5268660" y="4152983"/>
              <a:ext cx="541325" cy="21884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Rectangle 244"/>
            <p:cNvSpPr/>
            <p:nvPr/>
          </p:nvSpPr>
          <p:spPr>
            <a:xfrm>
              <a:off x="5438519" y="6024035"/>
              <a:ext cx="3005066" cy="574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6" name="Rectangle 245"/>
            <p:cNvSpPr/>
            <p:nvPr/>
          </p:nvSpPr>
          <p:spPr>
            <a:xfrm>
              <a:off x="7602230" y="5578093"/>
              <a:ext cx="274632" cy="7077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5" name="Straight Connector 234"/>
            <p:cNvCxnSpPr/>
            <p:nvPr/>
          </p:nvCxnSpPr>
          <p:spPr>
            <a:xfrm rot="5400000" flipH="1" flipV="1">
              <a:off x="5013321" y="5230544"/>
              <a:ext cx="1604439" cy="1588"/>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800460" y="6024035"/>
              <a:ext cx="2058938" cy="1586"/>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5474"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105475"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 (fully spatially explicit)</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5477"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78"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79"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0"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1"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2"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3"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4"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5"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6"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7"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8"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9"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0"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1"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2"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3"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4"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5"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6"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7"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8"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9"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0"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1"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2"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3"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4"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5"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506"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507"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508"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9"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0"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1"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2"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3"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4"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5"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6"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7"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8"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9"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0"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1"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5522" name="Group 253"/>
          <p:cNvGrpSpPr>
            <a:grpSpLocks/>
          </p:cNvGrpSpPr>
          <p:nvPr/>
        </p:nvGrpSpPr>
        <p:grpSpPr bwMode="auto">
          <a:xfrm>
            <a:off x="4348163" y="823913"/>
            <a:ext cx="2105025" cy="1217612"/>
            <a:chOff x="3792747" y="890814"/>
            <a:chExt cx="3114861" cy="1803478"/>
          </a:xfrm>
        </p:grpSpPr>
        <p:grpSp>
          <p:nvGrpSpPr>
            <p:cNvPr id="105614"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5624"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25"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26"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27"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28"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29"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0"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1"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2"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633"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4"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5"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6"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7"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8"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9"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40"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41"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42"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643"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5615"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5523"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594"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95"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96"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97"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98"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99"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0"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1"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2"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603"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4"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5"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6"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7"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8"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9"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10"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11"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12"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613"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5524" name="Group 230"/>
          <p:cNvGrpSpPr>
            <a:grpSpLocks/>
          </p:cNvGrpSpPr>
          <p:nvPr/>
        </p:nvGrpSpPr>
        <p:grpSpPr bwMode="auto">
          <a:xfrm>
            <a:off x="755650" y="4365625"/>
            <a:ext cx="2711450" cy="1606550"/>
            <a:chOff x="1553138" y="4442671"/>
            <a:chExt cx="2334001" cy="1383520"/>
          </a:xfrm>
        </p:grpSpPr>
        <p:sp>
          <p:nvSpPr>
            <p:cNvPr id="140" name="Oval 139"/>
            <p:cNvSpPr/>
            <p:nvPr/>
          </p:nvSpPr>
          <p:spPr>
            <a:xfrm>
              <a:off x="1553138" y="4479584"/>
              <a:ext cx="2334001" cy="1346607"/>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45" name="Straight Connector 144"/>
            <p:cNvCxnSpPr/>
            <p:nvPr/>
          </p:nvCxnSpPr>
          <p:spPr>
            <a:xfrm rot="5400000" flipH="1" flipV="1">
              <a:off x="2627668" y="4774356"/>
              <a:ext cx="1048577" cy="72425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5400000" flipH="1" flipV="1">
              <a:off x="2280574" y="4768889"/>
              <a:ext cx="1048576" cy="726984"/>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rot="5400000" flipH="1" flipV="1">
              <a:off x="1935530" y="4772307"/>
              <a:ext cx="1047210" cy="726984"/>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1893400" y="5447501"/>
              <a:ext cx="1359678"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2030051" y="5238332"/>
              <a:ext cx="1367877" cy="136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185833" y="5022328"/>
              <a:ext cx="1362411" cy="136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243227" y="4722930"/>
              <a:ext cx="1363778" cy="1367"/>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5565" name="Freeform 404"/>
            <p:cNvSpPr>
              <a:spLocks/>
            </p:cNvSpPr>
            <p:nvPr/>
          </p:nvSpPr>
          <p:spPr bwMode="auto">
            <a:xfrm>
              <a:off x="2441963" y="4442671"/>
              <a:ext cx="298138"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66" name="Freeform 393"/>
            <p:cNvSpPr>
              <a:spLocks/>
            </p:cNvSpPr>
            <p:nvPr/>
          </p:nvSpPr>
          <p:spPr bwMode="auto">
            <a:xfrm>
              <a:off x="2753756" y="4462243"/>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67" name="Freeform 393"/>
            <p:cNvSpPr>
              <a:spLocks/>
            </p:cNvSpPr>
            <p:nvPr/>
          </p:nvSpPr>
          <p:spPr bwMode="auto">
            <a:xfrm>
              <a:off x="3126541" y="4462243"/>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68" name="Freeform 403"/>
            <p:cNvSpPr>
              <a:spLocks/>
            </p:cNvSpPr>
            <p:nvPr/>
          </p:nvSpPr>
          <p:spPr bwMode="auto">
            <a:xfrm>
              <a:off x="2224148" y="4466204"/>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69" name="Freeform 403"/>
            <p:cNvSpPr>
              <a:spLocks/>
            </p:cNvSpPr>
            <p:nvPr/>
          </p:nvSpPr>
          <p:spPr bwMode="auto">
            <a:xfrm>
              <a:off x="2637082" y="505988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0" name="Freeform 403"/>
            <p:cNvSpPr>
              <a:spLocks/>
            </p:cNvSpPr>
            <p:nvPr/>
          </p:nvSpPr>
          <p:spPr bwMode="auto">
            <a:xfrm>
              <a:off x="2899697" y="5042726"/>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1" name="Freeform 404"/>
            <p:cNvSpPr>
              <a:spLocks/>
            </p:cNvSpPr>
            <p:nvPr/>
          </p:nvSpPr>
          <p:spPr bwMode="auto">
            <a:xfrm>
              <a:off x="3392851" y="4881904"/>
              <a:ext cx="297682"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2" name="Freeform 404"/>
            <p:cNvSpPr>
              <a:spLocks/>
            </p:cNvSpPr>
            <p:nvPr/>
          </p:nvSpPr>
          <p:spPr bwMode="auto">
            <a:xfrm>
              <a:off x="3061976" y="5293770"/>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3" name="Freeform 45"/>
            <p:cNvSpPr>
              <a:spLocks noChangeArrowheads="1"/>
            </p:cNvSpPr>
            <p:nvPr/>
          </p:nvSpPr>
          <p:spPr bwMode="auto">
            <a:xfrm>
              <a:off x="1890393" y="4581727"/>
              <a:ext cx="298137"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574" name="Freeform 393"/>
            <p:cNvSpPr>
              <a:spLocks/>
            </p:cNvSpPr>
            <p:nvPr/>
          </p:nvSpPr>
          <p:spPr bwMode="auto">
            <a:xfrm>
              <a:off x="2936567" y="4718881"/>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5" name="Freeform 403"/>
            <p:cNvSpPr>
              <a:spLocks/>
            </p:cNvSpPr>
            <p:nvPr/>
          </p:nvSpPr>
          <p:spPr bwMode="auto">
            <a:xfrm>
              <a:off x="2144281" y="4869166"/>
              <a:ext cx="229862"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6" name="Freeform 403"/>
            <p:cNvSpPr>
              <a:spLocks/>
            </p:cNvSpPr>
            <p:nvPr/>
          </p:nvSpPr>
          <p:spPr bwMode="auto">
            <a:xfrm>
              <a:off x="3164321" y="4869166"/>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7" name="Freeform 403"/>
            <p:cNvSpPr>
              <a:spLocks/>
            </p:cNvSpPr>
            <p:nvPr/>
          </p:nvSpPr>
          <p:spPr bwMode="auto">
            <a:xfrm>
              <a:off x="1736901" y="4813139"/>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8" name="Freeform 403"/>
            <p:cNvSpPr>
              <a:spLocks/>
            </p:cNvSpPr>
            <p:nvPr/>
          </p:nvSpPr>
          <p:spPr bwMode="auto">
            <a:xfrm>
              <a:off x="2336363" y="509629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9" name="Freeform 403"/>
            <p:cNvSpPr>
              <a:spLocks/>
            </p:cNvSpPr>
            <p:nvPr/>
          </p:nvSpPr>
          <p:spPr bwMode="auto">
            <a:xfrm>
              <a:off x="3440142" y="5173522"/>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80" name="Freeform 393"/>
            <p:cNvSpPr>
              <a:spLocks/>
            </p:cNvSpPr>
            <p:nvPr/>
          </p:nvSpPr>
          <p:spPr bwMode="auto">
            <a:xfrm>
              <a:off x="2433531" y="4825883"/>
              <a:ext cx="303600" cy="28948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81" name="Freeform 393"/>
            <p:cNvSpPr>
              <a:spLocks/>
            </p:cNvSpPr>
            <p:nvPr/>
          </p:nvSpPr>
          <p:spPr bwMode="auto">
            <a:xfrm>
              <a:off x="1728018" y="521863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82" name="Freeform 404"/>
            <p:cNvSpPr>
              <a:spLocks/>
            </p:cNvSpPr>
            <p:nvPr/>
          </p:nvSpPr>
          <p:spPr bwMode="auto">
            <a:xfrm>
              <a:off x="2811631" y="5473645"/>
              <a:ext cx="298137"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83" name="Freeform 59"/>
            <p:cNvSpPr>
              <a:spLocks noChangeArrowheads="1"/>
            </p:cNvSpPr>
            <p:nvPr/>
          </p:nvSpPr>
          <p:spPr bwMode="auto">
            <a:xfrm>
              <a:off x="2489435" y="5433289"/>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584" name="Parallelogram 5"/>
            <p:cNvSpPr>
              <a:spLocks noChangeArrowheads="1"/>
            </p:cNvSpPr>
            <p:nvPr/>
          </p:nvSpPr>
          <p:spPr bwMode="auto">
            <a:xfrm>
              <a:off x="2092392" y="5450875"/>
              <a:ext cx="488854" cy="209834"/>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sp>
          <p:nvSpPr>
            <p:cNvPr id="105585" name="Freeform 59"/>
            <p:cNvSpPr>
              <a:spLocks noChangeArrowheads="1"/>
            </p:cNvSpPr>
            <p:nvPr/>
          </p:nvSpPr>
          <p:spPr bwMode="auto">
            <a:xfrm>
              <a:off x="2034456" y="5406164"/>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sp>
        <p:nvSpPr>
          <p:cNvPr id="105525"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6"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7"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8"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9"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0"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1"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2"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3"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4"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5"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6"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7"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8"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20" name="Down Arrow 319"/>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540"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1"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2"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3"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4"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5"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6"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7"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8"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9"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50"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51"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52"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53"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35" name="Down Arrow 334"/>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6" name="&quot;No&quot; Symbol 335"/>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105556" name="Rectangle 8"/>
          <p:cNvSpPr>
            <a:spLocks noChangeArrowheads="1"/>
          </p:cNvSpPr>
          <p:nvPr/>
        </p:nvSpPr>
        <p:spPr bwMode="auto">
          <a:xfrm>
            <a:off x="5827059" y="3984625"/>
            <a:ext cx="3316941"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GB" sz="1500" dirty="0">
                <a:solidFill>
                  <a:srgbClr val="000000"/>
                </a:solidFill>
                <a:latin typeface="MS Reference Sans Serif" charset="0"/>
                <a:cs typeface="MS Reference Sans Serif" charset="0"/>
              </a:rPr>
              <a:t>(Holley &amp; Liggett 1975)</a:t>
            </a:r>
          </a:p>
          <a:p>
            <a:pPr algn="ctr"/>
            <a:r>
              <a:rPr lang="en-GB" sz="1500" dirty="0">
                <a:solidFill>
                  <a:srgbClr val="000000"/>
                </a:solidFill>
                <a:latin typeface="MS Reference Sans Serif" charset="0"/>
                <a:cs typeface="MS Reference Sans Serif" charset="0"/>
              </a:rPr>
              <a:t>(</a:t>
            </a:r>
            <a:r>
              <a:rPr lang="en-GB" sz="1500" dirty="0" err="1">
                <a:solidFill>
                  <a:srgbClr val="000000"/>
                </a:solidFill>
                <a:latin typeface="MS Reference Sans Serif" charset="0"/>
                <a:cs typeface="MS Reference Sans Serif" charset="0"/>
              </a:rPr>
              <a:t>Bramson</a:t>
            </a:r>
            <a:r>
              <a:rPr lang="en-GB" sz="1500" dirty="0">
                <a:solidFill>
                  <a:srgbClr val="000000"/>
                </a:solidFill>
                <a:latin typeface="MS Reference Sans Serif" charset="0"/>
                <a:cs typeface="MS Reference Sans Serif" charset="0"/>
              </a:rPr>
              <a:t> et al. 1998)</a:t>
            </a:r>
          </a:p>
          <a:p>
            <a:pPr algn="ctr"/>
            <a:r>
              <a:rPr lang="en-GB" sz="1500" dirty="0">
                <a:solidFill>
                  <a:srgbClr val="000000"/>
                </a:solidFill>
                <a:latin typeface="MS Reference Sans Serif" charset="0"/>
                <a:cs typeface="MS Reference Sans Serif" charset="0"/>
              </a:rPr>
              <a:t>(</a:t>
            </a:r>
            <a:r>
              <a:rPr lang="en-GB" sz="1500" dirty="0" err="1">
                <a:solidFill>
                  <a:srgbClr val="000000"/>
                </a:solidFill>
                <a:latin typeface="MS Reference Sans Serif" charset="0"/>
                <a:cs typeface="MS Reference Sans Serif" charset="0"/>
              </a:rPr>
              <a:t>Durett</a:t>
            </a:r>
            <a:r>
              <a:rPr lang="en-GB" sz="1500" dirty="0">
                <a:solidFill>
                  <a:srgbClr val="000000"/>
                </a:solidFill>
                <a:latin typeface="MS Reference Sans Serif" charset="0"/>
                <a:cs typeface="MS Reference Sans Serif" charset="0"/>
              </a:rPr>
              <a:t> &amp; Levin 1996</a:t>
            </a:r>
            <a:r>
              <a:rPr lang="en-US" sz="1500" dirty="0">
                <a:solidFill>
                  <a:srgbClr val="000000"/>
                </a:solidFill>
                <a:latin typeface="MS Reference Sans Serif" charset="0"/>
                <a:cs typeface="MS Reference Sans Serif" charset="0"/>
              </a:rPr>
              <a:t>)</a:t>
            </a:r>
          </a:p>
          <a:p>
            <a:pPr algn="ctr"/>
            <a:r>
              <a:rPr lang="en-US" sz="1500" dirty="0">
                <a:solidFill>
                  <a:srgbClr val="000000"/>
                </a:solidFill>
                <a:latin typeface="MS Reference Sans Serif" charset="0"/>
                <a:cs typeface="MS Reference Sans Serif" charset="0"/>
              </a:rPr>
              <a:t>(Hubbell 2001)</a:t>
            </a:r>
          </a:p>
          <a:p>
            <a:pPr algn="ctr"/>
            <a:r>
              <a:rPr lang="en-US" sz="1500" dirty="0">
                <a:solidFill>
                  <a:srgbClr val="000000"/>
                </a:solidFill>
                <a:latin typeface="MS Reference Sans Serif" charset="0"/>
                <a:cs typeface="MS Reference Sans Serif" charset="0"/>
              </a:rPr>
              <a:t>(</a:t>
            </a:r>
            <a:r>
              <a:rPr lang="en-US" sz="1500" dirty="0" err="1">
                <a:solidFill>
                  <a:srgbClr val="000000"/>
                </a:solidFill>
                <a:latin typeface="MS Reference Sans Serif" charset="0"/>
                <a:cs typeface="MS Reference Sans Serif" charset="0"/>
              </a:rPr>
              <a:t>Chave</a:t>
            </a:r>
            <a:r>
              <a:rPr lang="en-US" sz="1500" dirty="0">
                <a:solidFill>
                  <a:srgbClr val="000000"/>
                </a:solidFill>
                <a:latin typeface="MS Reference Sans Serif" charset="0"/>
                <a:cs typeface="MS Reference Sans Serif" charset="0"/>
              </a:rPr>
              <a:t> et al. 2002)</a:t>
            </a:r>
          </a:p>
          <a:p>
            <a:pPr algn="ctr"/>
            <a:r>
              <a:rPr lang="en-US" sz="1500" dirty="0">
                <a:solidFill>
                  <a:srgbClr val="000000"/>
                </a:solidFill>
                <a:latin typeface="MS Reference Sans Serif" charset="0"/>
                <a:cs typeface="MS Reference Sans Serif" charset="0"/>
              </a:rPr>
              <a:t>(</a:t>
            </a:r>
            <a:r>
              <a:rPr lang="en-US" sz="1500" dirty="0" err="1">
                <a:solidFill>
                  <a:srgbClr val="000000"/>
                </a:solidFill>
                <a:latin typeface="MS Reference Sans Serif" charset="0"/>
                <a:cs typeface="MS Reference Sans Serif" charset="0"/>
              </a:rPr>
              <a:t>Chave</a:t>
            </a:r>
            <a:r>
              <a:rPr lang="en-US" sz="1500" dirty="0">
                <a:solidFill>
                  <a:srgbClr val="000000"/>
                </a:solidFill>
                <a:latin typeface="MS Reference Sans Serif" charset="0"/>
                <a:cs typeface="MS Reference Sans Serif" charset="0"/>
              </a:rPr>
              <a:t> &amp; Leigh 2002)</a:t>
            </a:r>
          </a:p>
          <a:p>
            <a:pPr algn="ctr"/>
            <a:r>
              <a:rPr lang="en-US" sz="1500" dirty="0">
                <a:solidFill>
                  <a:srgbClr val="000000"/>
                </a:solidFill>
                <a:latin typeface="MS Reference Sans Serif" charset="0"/>
                <a:cs typeface="MS Reference Sans Serif" charset="0"/>
              </a:rPr>
              <a:t>(</a:t>
            </a:r>
            <a:r>
              <a:rPr lang="en-US" sz="1500" dirty="0" err="1">
                <a:solidFill>
                  <a:srgbClr val="000000"/>
                </a:solidFill>
                <a:latin typeface="MS Reference Sans Serif" charset="0"/>
                <a:cs typeface="MS Reference Sans Serif" charset="0"/>
              </a:rPr>
              <a:t>Zillio</a:t>
            </a:r>
            <a:r>
              <a:rPr lang="en-US" sz="1500" dirty="0">
                <a:solidFill>
                  <a:srgbClr val="000000"/>
                </a:solidFill>
                <a:latin typeface="MS Reference Sans Serif" charset="0"/>
                <a:cs typeface="MS Reference Sans Serif" charset="0"/>
              </a:rPr>
              <a:t> et al. 2005)</a:t>
            </a:r>
          </a:p>
          <a:p>
            <a:pPr algn="ctr"/>
            <a:r>
              <a:rPr lang="en-US" sz="1500" dirty="0">
                <a:solidFill>
                  <a:srgbClr val="000000"/>
                </a:solidFill>
                <a:latin typeface="MS Reference Sans Serif" charset="0"/>
                <a:cs typeface="MS Reference Sans Serif" charset="0"/>
              </a:rPr>
              <a:t>(Rosindell &amp; Cornell </a:t>
            </a:r>
            <a:r>
              <a:rPr lang="en-US" sz="1500" dirty="0" smtClean="0">
                <a:solidFill>
                  <a:srgbClr val="000000"/>
                </a:solidFill>
                <a:latin typeface="MS Reference Sans Serif" charset="0"/>
                <a:cs typeface="MS Reference Sans Serif" charset="0"/>
              </a:rPr>
              <a:t>2007,2009)</a:t>
            </a:r>
            <a:endParaRPr lang="en-US" sz="1500" dirty="0">
              <a:solidFill>
                <a:srgbClr val="000000"/>
              </a:solidFill>
              <a:latin typeface="MS Reference Sans Serif" charset="0"/>
              <a:cs typeface="MS Reference Sans Serif" charset="0"/>
            </a:endParaRPr>
          </a:p>
          <a:p>
            <a:pPr algn="ctr"/>
            <a:r>
              <a:rPr lang="en-US" sz="1500" dirty="0" smtClean="0">
                <a:solidFill>
                  <a:srgbClr val="000000"/>
                </a:solidFill>
                <a:latin typeface="MS Reference Sans Serif" charset="0"/>
                <a:cs typeface="MS Reference Sans Serif" charset="0"/>
              </a:rPr>
              <a:t>(</a:t>
            </a:r>
            <a:r>
              <a:rPr lang="en-US" sz="1500" dirty="0" err="1">
                <a:solidFill>
                  <a:srgbClr val="000000"/>
                </a:solidFill>
                <a:latin typeface="MS Reference Sans Serif" charset="0"/>
                <a:cs typeface="MS Reference Sans Serif" charset="0"/>
              </a:rPr>
              <a:t>Pigolotti</a:t>
            </a:r>
            <a:r>
              <a:rPr lang="en-US" sz="1500" dirty="0">
                <a:solidFill>
                  <a:srgbClr val="000000"/>
                </a:solidFill>
                <a:latin typeface="MS Reference Sans Serif" charset="0"/>
                <a:cs typeface="MS Reference Sans Serif" charset="0"/>
              </a:rPr>
              <a:t> &amp; </a:t>
            </a:r>
            <a:r>
              <a:rPr lang="en-US" sz="1500" dirty="0" err="1">
                <a:solidFill>
                  <a:srgbClr val="000000"/>
                </a:solidFill>
                <a:latin typeface="MS Reference Sans Serif" charset="0"/>
                <a:cs typeface="MS Reference Sans Serif" charset="0"/>
              </a:rPr>
              <a:t>Cencini</a:t>
            </a:r>
            <a:r>
              <a:rPr lang="en-US" sz="1500" dirty="0">
                <a:solidFill>
                  <a:srgbClr val="000000"/>
                </a:solidFill>
                <a:latin typeface="MS Reference Sans Serif" charset="0"/>
                <a:cs typeface="MS Reference Sans Serif" charset="0"/>
              </a:rPr>
              <a:t> 2009)</a:t>
            </a:r>
          </a:p>
          <a:p>
            <a:pPr algn="ctr"/>
            <a:r>
              <a:rPr lang="en-US" sz="1500" dirty="0">
                <a:solidFill>
                  <a:srgbClr val="000000"/>
                </a:solidFill>
                <a:latin typeface="MS Reference Sans Serif" charset="0"/>
                <a:cs typeface="MS Reference Sans Serif" charset="0"/>
              </a:rPr>
              <a:t>(O</a:t>
            </a:r>
            <a:r>
              <a:rPr lang="ja-JP" altLang="en-US" sz="1500" dirty="0">
                <a:solidFill>
                  <a:srgbClr val="000000"/>
                </a:solidFill>
                <a:latin typeface="MS Reference Sans Serif" charset="0"/>
                <a:cs typeface="MS Reference Sans Serif" charset="0"/>
              </a:rPr>
              <a:t>’</a:t>
            </a:r>
            <a:r>
              <a:rPr lang="en-US" altLang="ja-JP" sz="1500" dirty="0">
                <a:solidFill>
                  <a:srgbClr val="000000"/>
                </a:solidFill>
                <a:latin typeface="MS Reference Sans Serif" charset="0"/>
                <a:cs typeface="MS Reference Sans Serif" charset="0"/>
              </a:rPr>
              <a:t>Dwyer &amp; Green 2010)</a:t>
            </a:r>
          </a:p>
          <a:p>
            <a:pPr algn="ctr"/>
            <a:r>
              <a:rPr lang="en-US" sz="1500" dirty="0">
                <a:solidFill>
                  <a:srgbClr val="000000"/>
                </a:solidFill>
                <a:latin typeface="MS Reference Sans Serif" charset="0"/>
                <a:cs typeface="MS Reference Sans Serif" charset="0"/>
              </a:rPr>
              <a:t>(Etienne &amp; Rosindell 2011)</a:t>
            </a:r>
          </a:p>
          <a:p>
            <a:pPr algn="ctr"/>
            <a:endParaRPr lang="en-US" sz="1500" dirty="0">
              <a:solidFill>
                <a:srgbClr val="000000"/>
              </a:solidFill>
              <a:latin typeface="MS Reference Sans Serif" charset="0"/>
              <a:cs typeface="MS Reference Sans Serif" charset="0"/>
            </a:endParaRPr>
          </a:p>
          <a:p>
            <a:pPr algn="ctr"/>
            <a:endParaRPr lang="en-US" sz="1500" dirty="0">
              <a:solidFill>
                <a:srgbClr val="000000"/>
              </a:solidFill>
              <a:latin typeface="MS Reference Sans Serif" charset="0"/>
              <a:cs typeface="MS Reference Sans Serif" charset="0"/>
            </a:endParaRPr>
          </a:p>
          <a:p>
            <a:pPr algn="ctr"/>
            <a:endParaRPr lang="en-GB" sz="1500" dirty="0">
              <a:solidFill>
                <a:srgbClr val="000000"/>
              </a:solidFill>
              <a:latin typeface="MS Reference Sans Serif"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106498"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6500"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1"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2"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3"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4"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5"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6"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7"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8"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9"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0"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1"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2"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3"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4"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5"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6"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7"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8"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9"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0"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1"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2"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3"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4"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5"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6"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7"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8"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529"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530"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531"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2"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3"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4"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5"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6"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7"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8"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9"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0"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1"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2"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3"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4"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5"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6"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7"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8"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9"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0"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1"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2"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3"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4"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5"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6"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7"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8"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6" name="Down Arrow 195"/>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560"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1"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2"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3"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4"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5"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6"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7"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8"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9"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70"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71"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72"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73"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1" name="Down Arrow 210"/>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6575" name="Group 253"/>
          <p:cNvGrpSpPr>
            <a:grpSpLocks/>
          </p:cNvGrpSpPr>
          <p:nvPr/>
        </p:nvGrpSpPr>
        <p:grpSpPr bwMode="auto">
          <a:xfrm>
            <a:off x="4348163" y="823913"/>
            <a:ext cx="2105025" cy="1217612"/>
            <a:chOff x="3792747" y="890814"/>
            <a:chExt cx="3114861" cy="1803478"/>
          </a:xfrm>
        </p:grpSpPr>
        <p:grpSp>
          <p:nvGrpSpPr>
            <p:cNvPr id="106690"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6700"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1"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2"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3"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4"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5"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6"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7"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8"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709"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0"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1"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2"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3"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4"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5"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6"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7"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8"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719"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6691"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6576"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6670"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1"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2"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3"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4"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5"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6"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7"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8"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679"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0"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1"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2"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3"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4"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5"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6"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7"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8"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689"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6577" name="Group 322"/>
          <p:cNvGrpSpPr>
            <a:grpSpLocks/>
          </p:cNvGrpSpPr>
          <p:nvPr/>
        </p:nvGrpSpPr>
        <p:grpSpPr bwMode="auto">
          <a:xfrm>
            <a:off x="5868988" y="4833938"/>
            <a:ext cx="2986087" cy="1328737"/>
            <a:chOff x="6015196" y="5383144"/>
            <a:chExt cx="3312218" cy="1474856"/>
          </a:xfrm>
        </p:grpSpPr>
        <p:grpSp>
          <p:nvGrpSpPr>
            <p:cNvPr id="106625" name="Group 247"/>
            <p:cNvGrpSpPr>
              <a:grpSpLocks/>
            </p:cNvGrpSpPr>
            <p:nvPr/>
          </p:nvGrpSpPr>
          <p:grpSpPr bwMode="auto">
            <a:xfrm>
              <a:off x="7456390" y="5383144"/>
              <a:ext cx="1871024" cy="1474856"/>
              <a:chOff x="5268660" y="4152983"/>
              <a:chExt cx="3174925" cy="2502671"/>
            </a:xfrm>
          </p:grpSpPr>
          <p:sp>
            <p:nvSpPr>
              <p:cNvPr id="243" name="Freeform 242"/>
              <p:cNvSpPr/>
              <p:nvPr/>
            </p:nvSpPr>
            <p:spPr>
              <a:xfrm>
                <a:off x="5356955" y="4487869"/>
                <a:ext cx="2641415" cy="2167785"/>
              </a:xfrm>
              <a:custGeom>
                <a:avLst/>
                <a:gdLst>
                  <a:gd name="connsiteX0" fmla="*/ 467658 w 2640052"/>
                  <a:gd name="connsiteY0" fmla="*/ 221665 h 1994977"/>
                  <a:gd name="connsiteX1" fmla="*/ 665019 w 2640052"/>
                  <a:gd name="connsiteY1" fmla="*/ 273148 h 1994977"/>
                  <a:gd name="connsiteX2" fmla="*/ 802313 w 2640052"/>
                  <a:gd name="connsiteY2" fmla="*/ 384695 h 1994977"/>
                  <a:gd name="connsiteX3" fmla="*/ 913864 w 2640052"/>
                  <a:gd name="connsiteY3" fmla="*/ 582047 h 1994977"/>
                  <a:gd name="connsiteX4" fmla="*/ 1076901 w 2640052"/>
                  <a:gd name="connsiteY4" fmla="*/ 890947 h 1994977"/>
                  <a:gd name="connsiteX5" fmla="*/ 1282842 w 2640052"/>
                  <a:gd name="connsiteY5" fmla="*/ 1062558 h 1994977"/>
                  <a:gd name="connsiteX6" fmla="*/ 1514526 w 2640052"/>
                  <a:gd name="connsiteY6" fmla="*/ 1217008 h 1994977"/>
                  <a:gd name="connsiteX7" fmla="*/ 1814856 w 2640052"/>
                  <a:gd name="connsiteY7" fmla="*/ 1311394 h 1994977"/>
                  <a:gd name="connsiteX8" fmla="*/ 2226739 w 2640052"/>
                  <a:gd name="connsiteY8" fmla="*/ 1388619 h 1994977"/>
                  <a:gd name="connsiteX9" fmla="*/ 2295386 w 2640052"/>
                  <a:gd name="connsiteY9" fmla="*/ 1397199 h 1994977"/>
                  <a:gd name="connsiteX10" fmla="*/ 2312548 w 2640052"/>
                  <a:gd name="connsiteY10" fmla="*/ 1774743 h 1994977"/>
                  <a:gd name="connsiteX11" fmla="*/ 330364 w 2640052"/>
                  <a:gd name="connsiteY11" fmla="*/ 1740421 h 1994977"/>
                  <a:gd name="connsiteX12" fmla="*/ 330364 w 2640052"/>
                  <a:gd name="connsiteY12" fmla="*/ 247406 h 1994977"/>
                  <a:gd name="connsiteX13" fmla="*/ 364688 w 2640052"/>
                  <a:gd name="connsiteY13" fmla="*/ 255987 h 1994977"/>
                  <a:gd name="connsiteX14" fmla="*/ 390430 w 2640052"/>
                  <a:gd name="connsiteY14" fmla="*/ 238826 h 1994977"/>
                  <a:gd name="connsiteX15" fmla="*/ 416173 w 2640052"/>
                  <a:gd name="connsiteY15" fmla="*/ 221665 h 1994977"/>
                  <a:gd name="connsiteX16" fmla="*/ 467658 w 2640052"/>
                  <a:gd name="connsiteY16" fmla="*/ 221665 h 199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40052" h="1994977">
                    <a:moveTo>
                      <a:pt x="467658" y="221665"/>
                    </a:moveTo>
                    <a:cubicBezTo>
                      <a:pt x="509132" y="230245"/>
                      <a:pt x="609243" y="245976"/>
                      <a:pt x="665019" y="273148"/>
                    </a:cubicBezTo>
                    <a:cubicBezTo>
                      <a:pt x="720795" y="300320"/>
                      <a:pt x="760839" y="333212"/>
                      <a:pt x="802313" y="384695"/>
                    </a:cubicBezTo>
                    <a:cubicBezTo>
                      <a:pt x="843787" y="436178"/>
                      <a:pt x="868099" y="497672"/>
                      <a:pt x="913864" y="582047"/>
                    </a:cubicBezTo>
                    <a:cubicBezTo>
                      <a:pt x="959629" y="666422"/>
                      <a:pt x="1015405" y="810862"/>
                      <a:pt x="1076901" y="890947"/>
                    </a:cubicBezTo>
                    <a:cubicBezTo>
                      <a:pt x="1138397" y="971032"/>
                      <a:pt x="1209905" y="1008215"/>
                      <a:pt x="1282842" y="1062558"/>
                    </a:cubicBezTo>
                    <a:cubicBezTo>
                      <a:pt x="1355779" y="1116901"/>
                      <a:pt x="1425857" y="1175535"/>
                      <a:pt x="1514526" y="1217008"/>
                    </a:cubicBezTo>
                    <a:cubicBezTo>
                      <a:pt x="1603195" y="1258481"/>
                      <a:pt x="1696154" y="1282792"/>
                      <a:pt x="1814856" y="1311394"/>
                    </a:cubicBezTo>
                    <a:cubicBezTo>
                      <a:pt x="1933558" y="1339996"/>
                      <a:pt x="2146651" y="1374318"/>
                      <a:pt x="2226739" y="1388619"/>
                    </a:cubicBezTo>
                    <a:cubicBezTo>
                      <a:pt x="2306827" y="1402920"/>
                      <a:pt x="2281084" y="1332845"/>
                      <a:pt x="2295386" y="1397199"/>
                    </a:cubicBezTo>
                    <a:cubicBezTo>
                      <a:pt x="2309688" y="1461553"/>
                      <a:pt x="2640052" y="1717539"/>
                      <a:pt x="2312548" y="1774743"/>
                    </a:cubicBezTo>
                    <a:cubicBezTo>
                      <a:pt x="1985044" y="1831947"/>
                      <a:pt x="660728" y="1994977"/>
                      <a:pt x="330364" y="1740421"/>
                    </a:cubicBezTo>
                    <a:cubicBezTo>
                      <a:pt x="0" y="1485865"/>
                      <a:pt x="324643" y="494812"/>
                      <a:pt x="330364" y="247406"/>
                    </a:cubicBezTo>
                    <a:cubicBezTo>
                      <a:pt x="336085" y="0"/>
                      <a:pt x="354677" y="257417"/>
                      <a:pt x="364688" y="255987"/>
                    </a:cubicBezTo>
                    <a:cubicBezTo>
                      <a:pt x="374699" y="254557"/>
                      <a:pt x="390430" y="238826"/>
                      <a:pt x="390430" y="238826"/>
                    </a:cubicBezTo>
                    <a:cubicBezTo>
                      <a:pt x="399011" y="233106"/>
                      <a:pt x="407592" y="224525"/>
                      <a:pt x="416173" y="221665"/>
                    </a:cubicBezTo>
                    <a:cubicBezTo>
                      <a:pt x="424754" y="218805"/>
                      <a:pt x="426184" y="213085"/>
                      <a:pt x="467658" y="221665"/>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4" name="Rectangle 243"/>
              <p:cNvSpPr/>
              <p:nvPr/>
            </p:nvSpPr>
            <p:spPr>
              <a:xfrm>
                <a:off x="5267314" y="4152983"/>
                <a:ext cx="540832" cy="21887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Rectangle 244"/>
              <p:cNvSpPr/>
              <p:nvPr/>
            </p:nvSpPr>
            <p:spPr>
              <a:xfrm>
                <a:off x="5437631" y="6024754"/>
                <a:ext cx="3005954" cy="574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6" name="Rectangle 245"/>
              <p:cNvSpPr/>
              <p:nvPr/>
            </p:nvSpPr>
            <p:spPr>
              <a:xfrm>
                <a:off x="7600962" y="5576247"/>
                <a:ext cx="274898" cy="708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5" name="Straight Connector 234"/>
              <p:cNvCxnSpPr/>
              <p:nvPr/>
            </p:nvCxnSpPr>
            <p:spPr>
              <a:xfrm rot="5400000" flipH="1" flipV="1">
                <a:off x="5012788" y="5229402"/>
                <a:ext cx="1605656" cy="2989"/>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814122" y="6024754"/>
                <a:ext cx="2061738" cy="0"/>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6626" name="Group 230"/>
            <p:cNvGrpSpPr>
              <a:grpSpLocks/>
            </p:cNvGrpSpPr>
            <p:nvPr/>
          </p:nvGrpSpPr>
          <p:grpSpPr bwMode="auto">
            <a:xfrm>
              <a:off x="6015196" y="5558917"/>
              <a:ext cx="1597956" cy="947217"/>
              <a:chOff x="1553138" y="4442671"/>
              <a:chExt cx="2334001" cy="1383520"/>
            </a:xfrm>
          </p:grpSpPr>
          <p:sp>
            <p:nvSpPr>
              <p:cNvPr id="140" name="Oval 139"/>
              <p:cNvSpPr/>
              <p:nvPr/>
            </p:nvSpPr>
            <p:spPr>
              <a:xfrm>
                <a:off x="1553138" y="4479337"/>
                <a:ext cx="2332779" cy="134605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45" name="Straight Connector 144"/>
              <p:cNvCxnSpPr/>
              <p:nvPr/>
            </p:nvCxnSpPr>
            <p:spPr>
              <a:xfrm rot="5400000" flipH="1" flipV="1">
                <a:off x="2627869" y="4775558"/>
                <a:ext cx="1047501" cy="72272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5400000" flipH="1" flipV="1">
                <a:off x="2280653" y="4767837"/>
                <a:ext cx="1047501" cy="727869"/>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rot="5400000" flipH="1" flipV="1">
                <a:off x="1936008" y="4772986"/>
                <a:ext cx="1044928" cy="725297"/>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1892639" y="5447053"/>
                <a:ext cx="1358002"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2028952" y="5238582"/>
                <a:ext cx="136829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185844" y="5022390"/>
                <a:ext cx="1360573"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242427" y="4723839"/>
                <a:ext cx="1363146"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6635" name="Freeform 404"/>
              <p:cNvSpPr>
                <a:spLocks/>
              </p:cNvSpPr>
              <p:nvPr/>
            </p:nvSpPr>
            <p:spPr bwMode="auto">
              <a:xfrm>
                <a:off x="2441963" y="4442671"/>
                <a:ext cx="298138"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36" name="Freeform 393"/>
              <p:cNvSpPr>
                <a:spLocks/>
              </p:cNvSpPr>
              <p:nvPr/>
            </p:nvSpPr>
            <p:spPr bwMode="auto">
              <a:xfrm>
                <a:off x="2753756" y="4462243"/>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37" name="Freeform 393"/>
              <p:cNvSpPr>
                <a:spLocks/>
              </p:cNvSpPr>
              <p:nvPr/>
            </p:nvSpPr>
            <p:spPr bwMode="auto">
              <a:xfrm>
                <a:off x="3126541" y="4462243"/>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38" name="Freeform 403"/>
              <p:cNvSpPr>
                <a:spLocks/>
              </p:cNvSpPr>
              <p:nvPr/>
            </p:nvSpPr>
            <p:spPr bwMode="auto">
              <a:xfrm>
                <a:off x="2224148" y="4466204"/>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39" name="Freeform 403"/>
              <p:cNvSpPr>
                <a:spLocks/>
              </p:cNvSpPr>
              <p:nvPr/>
            </p:nvSpPr>
            <p:spPr bwMode="auto">
              <a:xfrm>
                <a:off x="2637082" y="505988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0" name="Freeform 403"/>
              <p:cNvSpPr>
                <a:spLocks/>
              </p:cNvSpPr>
              <p:nvPr/>
            </p:nvSpPr>
            <p:spPr bwMode="auto">
              <a:xfrm>
                <a:off x="2899697" y="5042726"/>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1" name="Freeform 404"/>
              <p:cNvSpPr>
                <a:spLocks/>
              </p:cNvSpPr>
              <p:nvPr/>
            </p:nvSpPr>
            <p:spPr bwMode="auto">
              <a:xfrm>
                <a:off x="3392851" y="4881904"/>
                <a:ext cx="297682"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2" name="Freeform 404"/>
              <p:cNvSpPr>
                <a:spLocks/>
              </p:cNvSpPr>
              <p:nvPr/>
            </p:nvSpPr>
            <p:spPr bwMode="auto">
              <a:xfrm>
                <a:off x="3061976" y="5293770"/>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3" name="Freeform 45"/>
              <p:cNvSpPr>
                <a:spLocks noChangeArrowheads="1"/>
              </p:cNvSpPr>
              <p:nvPr/>
            </p:nvSpPr>
            <p:spPr bwMode="auto">
              <a:xfrm>
                <a:off x="1890393" y="4581727"/>
                <a:ext cx="298137"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644" name="Freeform 393"/>
              <p:cNvSpPr>
                <a:spLocks/>
              </p:cNvSpPr>
              <p:nvPr/>
            </p:nvSpPr>
            <p:spPr bwMode="auto">
              <a:xfrm>
                <a:off x="2936567" y="4718881"/>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5" name="Freeform 403"/>
              <p:cNvSpPr>
                <a:spLocks/>
              </p:cNvSpPr>
              <p:nvPr/>
            </p:nvSpPr>
            <p:spPr bwMode="auto">
              <a:xfrm>
                <a:off x="2144281" y="4869166"/>
                <a:ext cx="229862"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6" name="Freeform 403"/>
              <p:cNvSpPr>
                <a:spLocks/>
              </p:cNvSpPr>
              <p:nvPr/>
            </p:nvSpPr>
            <p:spPr bwMode="auto">
              <a:xfrm>
                <a:off x="3164321" y="4869166"/>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7" name="Freeform 403"/>
              <p:cNvSpPr>
                <a:spLocks/>
              </p:cNvSpPr>
              <p:nvPr/>
            </p:nvSpPr>
            <p:spPr bwMode="auto">
              <a:xfrm>
                <a:off x="1736901" y="4813139"/>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8" name="Freeform 403"/>
              <p:cNvSpPr>
                <a:spLocks/>
              </p:cNvSpPr>
              <p:nvPr/>
            </p:nvSpPr>
            <p:spPr bwMode="auto">
              <a:xfrm>
                <a:off x="2336363" y="509629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9" name="Freeform 403"/>
              <p:cNvSpPr>
                <a:spLocks/>
              </p:cNvSpPr>
              <p:nvPr/>
            </p:nvSpPr>
            <p:spPr bwMode="auto">
              <a:xfrm>
                <a:off x="3440142" y="5173522"/>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50" name="Freeform 393"/>
              <p:cNvSpPr>
                <a:spLocks/>
              </p:cNvSpPr>
              <p:nvPr/>
            </p:nvSpPr>
            <p:spPr bwMode="auto">
              <a:xfrm>
                <a:off x="2433531" y="4825883"/>
                <a:ext cx="303600" cy="28948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51" name="Freeform 393"/>
              <p:cNvSpPr>
                <a:spLocks/>
              </p:cNvSpPr>
              <p:nvPr/>
            </p:nvSpPr>
            <p:spPr bwMode="auto">
              <a:xfrm>
                <a:off x="1728018" y="521863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52" name="Freeform 404"/>
              <p:cNvSpPr>
                <a:spLocks/>
              </p:cNvSpPr>
              <p:nvPr/>
            </p:nvSpPr>
            <p:spPr bwMode="auto">
              <a:xfrm>
                <a:off x="2811631" y="5473645"/>
                <a:ext cx="298137"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53" name="Freeform 59"/>
              <p:cNvSpPr>
                <a:spLocks noChangeArrowheads="1"/>
              </p:cNvSpPr>
              <p:nvPr/>
            </p:nvSpPr>
            <p:spPr bwMode="auto">
              <a:xfrm>
                <a:off x="2489435" y="5433289"/>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654" name="Parallelogram 5"/>
              <p:cNvSpPr>
                <a:spLocks noChangeArrowheads="1"/>
              </p:cNvSpPr>
              <p:nvPr/>
            </p:nvSpPr>
            <p:spPr bwMode="auto">
              <a:xfrm>
                <a:off x="2092392" y="5450875"/>
                <a:ext cx="488854" cy="209834"/>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sp>
            <p:nvSpPr>
              <p:cNvPr id="106655" name="Freeform 59"/>
              <p:cNvSpPr>
                <a:spLocks noChangeArrowheads="1"/>
              </p:cNvSpPr>
              <p:nvPr/>
            </p:nvSpPr>
            <p:spPr bwMode="auto">
              <a:xfrm>
                <a:off x="2034456" y="5406164"/>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grpSp>
        <p:nvGrpSpPr>
          <p:cNvPr id="106578" name="Group 212"/>
          <p:cNvGrpSpPr>
            <a:grpSpLocks/>
          </p:cNvGrpSpPr>
          <p:nvPr/>
        </p:nvGrpSpPr>
        <p:grpSpPr bwMode="auto">
          <a:xfrm>
            <a:off x="2663825" y="4908550"/>
            <a:ext cx="2471738" cy="1098550"/>
            <a:chOff x="1061972" y="4063668"/>
            <a:chExt cx="6037256" cy="2682782"/>
          </a:xfrm>
        </p:grpSpPr>
        <p:grpSp>
          <p:nvGrpSpPr>
            <p:cNvPr id="106611" name="Group 211"/>
            <p:cNvGrpSpPr>
              <a:grpSpLocks/>
            </p:cNvGrpSpPr>
            <p:nvPr/>
          </p:nvGrpSpPr>
          <p:grpSpPr bwMode="auto">
            <a:xfrm>
              <a:off x="1061972" y="4082880"/>
              <a:ext cx="1868576" cy="1078511"/>
              <a:chOff x="4161726" y="4651243"/>
              <a:chExt cx="1868576" cy="1078511"/>
            </a:xfrm>
          </p:grpSpPr>
          <p:sp>
            <p:nvSpPr>
              <p:cNvPr id="314" name="Oval 313"/>
              <p:cNvSpPr/>
              <p:nvPr/>
            </p:nvSpPr>
            <p:spPr>
              <a:xfrm>
                <a:off x="4161726" y="4651416"/>
                <a:ext cx="1868952" cy="1077766"/>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624" name="TextBox 318"/>
              <p:cNvSpPr txBox="1">
                <a:spLocks noChangeArrowheads="1"/>
              </p:cNvSpPr>
              <p:nvPr/>
            </p:nvSpPr>
            <p:spPr bwMode="auto">
              <a:xfrm>
                <a:off x="4702320" y="4865173"/>
                <a:ext cx="386140"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48" name="Oval 247"/>
            <p:cNvSpPr/>
            <p:nvPr/>
          </p:nvSpPr>
          <p:spPr>
            <a:xfrm>
              <a:off x="2004204" y="5346907"/>
              <a:ext cx="2423431" cy="139954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Oval 235"/>
            <p:cNvSpPr/>
            <p:nvPr/>
          </p:nvSpPr>
          <p:spPr>
            <a:xfrm>
              <a:off x="3415611" y="4071422"/>
              <a:ext cx="1868951"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6614" name="Group 211"/>
            <p:cNvGrpSpPr>
              <a:grpSpLocks/>
            </p:cNvGrpSpPr>
            <p:nvPr/>
          </p:nvGrpSpPr>
          <p:grpSpPr bwMode="auto">
            <a:xfrm>
              <a:off x="5229934" y="5285428"/>
              <a:ext cx="1869294" cy="1120522"/>
              <a:chOff x="3841888" y="4438002"/>
              <a:chExt cx="1869294" cy="1120522"/>
            </a:xfrm>
          </p:grpSpPr>
          <p:sp>
            <p:nvSpPr>
              <p:cNvPr id="228" name="Oval 227"/>
              <p:cNvSpPr/>
              <p:nvPr/>
            </p:nvSpPr>
            <p:spPr>
              <a:xfrm>
                <a:off x="3842230" y="4437453"/>
                <a:ext cx="1868952"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622" name="TextBox 233"/>
              <p:cNvSpPr txBox="1">
                <a:spLocks noChangeArrowheads="1"/>
              </p:cNvSpPr>
              <p:nvPr/>
            </p:nvSpPr>
            <p:spPr bwMode="auto">
              <a:xfrm>
                <a:off x="5110093" y="5281524"/>
                <a:ext cx="538183"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18" name="Oval 217"/>
            <p:cNvSpPr/>
            <p:nvPr/>
          </p:nvSpPr>
          <p:spPr>
            <a:xfrm>
              <a:off x="5908837" y="4063668"/>
              <a:ext cx="1116718"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23" name="Straight Arrow Connector 222"/>
            <p:cNvCxnSpPr/>
            <p:nvPr/>
          </p:nvCxnSpPr>
          <p:spPr>
            <a:xfrm flipV="1">
              <a:off x="2930923" y="4610305"/>
              <a:ext cx="484688" cy="11629"/>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4" name="Straight Arrow Connector 223"/>
            <p:cNvCxnSpPr/>
            <p:nvPr/>
          </p:nvCxnSpPr>
          <p:spPr>
            <a:xfrm rot="16200000" flipH="1">
              <a:off x="1969337" y="5187930"/>
              <a:ext cx="391561" cy="337341"/>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p:cNvCxnSpPr/>
            <p:nvPr/>
          </p:nvCxnSpPr>
          <p:spPr>
            <a:xfrm rot="5400000">
              <a:off x="3979820" y="5205376"/>
              <a:ext cx="426454" cy="314076"/>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p:cNvCxnSpPr>
              <a:stCxn id="218" idx="2"/>
            </p:cNvCxnSpPr>
            <p:nvPr/>
          </p:nvCxnSpPr>
          <p:spPr>
            <a:xfrm rot="10800000" flipV="1">
              <a:off x="5284562" y="4602552"/>
              <a:ext cx="624275" cy="7754"/>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7" name="Straight Arrow Connector 226"/>
            <p:cNvCxnSpPr>
              <a:stCxn id="228" idx="2"/>
            </p:cNvCxnSpPr>
            <p:nvPr/>
          </p:nvCxnSpPr>
          <p:spPr>
            <a:xfrm rot="10800000" flipV="1">
              <a:off x="4400494" y="5823759"/>
              <a:ext cx="829783" cy="224857"/>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6579" name="Group 211"/>
          <p:cNvGrpSpPr>
            <a:grpSpLocks/>
          </p:cNvGrpSpPr>
          <p:nvPr/>
        </p:nvGrpSpPr>
        <p:grpSpPr bwMode="auto">
          <a:xfrm>
            <a:off x="7527925" y="3929063"/>
            <a:ext cx="1044575" cy="693737"/>
            <a:chOff x="4161726" y="4651243"/>
            <a:chExt cx="1868576" cy="1240531"/>
          </a:xfrm>
        </p:grpSpPr>
        <p:sp>
          <p:nvSpPr>
            <p:cNvPr id="325" name="Oval 324"/>
            <p:cNvSpPr/>
            <p:nvPr/>
          </p:nvSpPr>
          <p:spPr>
            <a:xfrm>
              <a:off x="4161726" y="4651243"/>
              <a:ext cx="1868576" cy="107872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603"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04"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05"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06"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607" name="TextBox 329"/>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6608" name="TextBox 330"/>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6609" name="TextBox 331"/>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6610" name="TextBox 332"/>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grpSp>
        <p:nvGrpSpPr>
          <p:cNvPr id="106580" name="Group 211"/>
          <p:cNvGrpSpPr>
            <a:grpSpLocks/>
          </p:cNvGrpSpPr>
          <p:nvPr/>
        </p:nvGrpSpPr>
        <p:grpSpPr bwMode="auto">
          <a:xfrm>
            <a:off x="5045075" y="3775075"/>
            <a:ext cx="1581150" cy="912813"/>
            <a:chOff x="4161726" y="4651243"/>
            <a:chExt cx="1868576" cy="1078511"/>
          </a:xfrm>
        </p:grpSpPr>
        <p:sp>
          <p:nvSpPr>
            <p:cNvPr id="335" name="Oval 334"/>
            <p:cNvSpPr/>
            <p:nvPr/>
          </p:nvSpPr>
          <p:spPr>
            <a:xfrm>
              <a:off x="4161726" y="4651243"/>
              <a:ext cx="1868576" cy="1078511"/>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594"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95"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96"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97"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598" name="TextBox 339"/>
            <p:cNvSpPr txBox="1">
              <a:spLocks noChangeArrowheads="1"/>
            </p:cNvSpPr>
            <p:nvPr/>
          </p:nvSpPr>
          <p:spPr bwMode="auto">
            <a:xfrm>
              <a:off x="4708434" y="4861966"/>
              <a:ext cx="46987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215</a:t>
              </a:r>
            </a:p>
          </p:txBody>
        </p:sp>
        <p:sp>
          <p:nvSpPr>
            <p:cNvPr id="106599" name="TextBox 340"/>
            <p:cNvSpPr txBox="1">
              <a:spLocks noChangeArrowheads="1"/>
            </p:cNvSpPr>
            <p:nvPr/>
          </p:nvSpPr>
          <p:spPr bwMode="auto">
            <a:xfrm>
              <a:off x="4697945" y="5234695"/>
              <a:ext cx="54002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428</a:t>
              </a:r>
            </a:p>
          </p:txBody>
        </p:sp>
        <p:sp>
          <p:nvSpPr>
            <p:cNvPr id="106600" name="TextBox 341"/>
            <p:cNvSpPr txBox="1">
              <a:spLocks noChangeArrowheads="1"/>
            </p:cNvSpPr>
            <p:nvPr/>
          </p:nvSpPr>
          <p:spPr bwMode="auto">
            <a:xfrm>
              <a:off x="5437123" y="4873514"/>
              <a:ext cx="516754"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454</a:t>
              </a:r>
            </a:p>
          </p:txBody>
        </p:sp>
        <p:sp>
          <p:nvSpPr>
            <p:cNvPr id="106601" name="TextBox 342"/>
            <p:cNvSpPr txBox="1">
              <a:spLocks noChangeArrowheads="1"/>
            </p:cNvSpPr>
            <p:nvPr/>
          </p:nvSpPr>
          <p:spPr bwMode="auto">
            <a:xfrm>
              <a:off x="5452629" y="5229776"/>
              <a:ext cx="501248"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233</a:t>
              </a:r>
            </a:p>
          </p:txBody>
        </p:sp>
      </p:grpSp>
      <p:sp>
        <p:nvSpPr>
          <p:cNvPr id="344" name="Right Arrow 343"/>
          <p:cNvSpPr/>
          <p:nvPr/>
        </p:nvSpPr>
        <p:spPr>
          <a:xfrm>
            <a:off x="6669088" y="4006850"/>
            <a:ext cx="820737" cy="441325"/>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46800" anchor="ctr"/>
          <a:lstStyle/>
          <a:p>
            <a:pPr algn="ctr">
              <a:defRPr/>
            </a:pPr>
            <a:r>
              <a:rPr lang="en-US" sz="1000" dirty="0"/>
              <a:t>dispersal</a:t>
            </a:r>
          </a:p>
        </p:txBody>
      </p:sp>
      <p:grpSp>
        <p:nvGrpSpPr>
          <p:cNvPr id="106582" name="Group 211"/>
          <p:cNvGrpSpPr>
            <a:grpSpLocks/>
          </p:cNvGrpSpPr>
          <p:nvPr/>
        </p:nvGrpSpPr>
        <p:grpSpPr bwMode="auto">
          <a:xfrm>
            <a:off x="3432175" y="3902075"/>
            <a:ext cx="1044575" cy="693738"/>
            <a:chOff x="4161726" y="4651243"/>
            <a:chExt cx="1868576" cy="1240531"/>
          </a:xfrm>
        </p:grpSpPr>
        <p:sp>
          <p:nvSpPr>
            <p:cNvPr id="347" name="Oval 346"/>
            <p:cNvSpPr/>
            <p:nvPr/>
          </p:nvSpPr>
          <p:spPr>
            <a:xfrm>
              <a:off x="4161726" y="4651243"/>
              <a:ext cx="1868576" cy="107872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585"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86"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87"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88"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589" name="TextBox 351"/>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6590" name="TextBox 352"/>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6591" name="TextBox 353"/>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6592" name="TextBox 354"/>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sp>
        <p:nvSpPr>
          <p:cNvPr id="229" name="&quot;No&quot; Symbol 228"/>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arallelogram 359"/>
          <p:cNvSpPr/>
          <p:nvPr/>
        </p:nvSpPr>
        <p:spPr>
          <a:xfrm>
            <a:off x="5926138" y="771525"/>
            <a:ext cx="2968625" cy="1425575"/>
          </a:xfrm>
          <a:prstGeom prst="parallelogram">
            <a:avLst>
              <a:gd name="adj" fmla="val 70784"/>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8" name="Rectangle 357"/>
          <p:cNvSpPr/>
          <p:nvPr/>
        </p:nvSpPr>
        <p:spPr>
          <a:xfrm>
            <a:off x="3956050" y="2505075"/>
            <a:ext cx="1570038" cy="901700"/>
          </a:xfrm>
          <a:prstGeom prst="rect">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7" name="Rectangle 356"/>
          <p:cNvSpPr/>
          <p:nvPr/>
        </p:nvSpPr>
        <p:spPr>
          <a:xfrm>
            <a:off x="4984750" y="3706813"/>
            <a:ext cx="3648075" cy="1055687"/>
          </a:xfrm>
          <a:prstGeom prst="rect">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525"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7527"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28"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29"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0"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1"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2"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3"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4"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5"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6"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7"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8"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9"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0"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1"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2"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3"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4"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5"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6"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7"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8"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9"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0"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1"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2"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3"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4"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5"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6"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7"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8"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9"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0"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1"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2"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3"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4"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5"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6"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7"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8"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9"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0"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1"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2"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3"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4"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5"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6"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7"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8"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9"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0"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1"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2"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3"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4"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5"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6" name="Down Arrow 195"/>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587"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8"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9"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0"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1"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2"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3"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4"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5"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6"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7"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8"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9"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600"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1" name="Down Arrow 210"/>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7602" name="Group 253"/>
          <p:cNvGrpSpPr>
            <a:grpSpLocks/>
          </p:cNvGrpSpPr>
          <p:nvPr/>
        </p:nvGrpSpPr>
        <p:grpSpPr bwMode="auto">
          <a:xfrm>
            <a:off x="4348163" y="823913"/>
            <a:ext cx="2105025" cy="1217612"/>
            <a:chOff x="3792747" y="890814"/>
            <a:chExt cx="3114861" cy="1803478"/>
          </a:xfrm>
        </p:grpSpPr>
        <p:grpSp>
          <p:nvGrpSpPr>
            <p:cNvPr id="107719"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772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3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48"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7720"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7603"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769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0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18"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7604" name="Group 322"/>
          <p:cNvGrpSpPr>
            <a:grpSpLocks/>
          </p:cNvGrpSpPr>
          <p:nvPr/>
        </p:nvGrpSpPr>
        <p:grpSpPr bwMode="auto">
          <a:xfrm>
            <a:off x="5868988" y="4833938"/>
            <a:ext cx="2986087" cy="1328737"/>
            <a:chOff x="6015196" y="5383144"/>
            <a:chExt cx="3312218" cy="1474856"/>
          </a:xfrm>
        </p:grpSpPr>
        <p:grpSp>
          <p:nvGrpSpPr>
            <p:cNvPr id="107654" name="Group 247"/>
            <p:cNvGrpSpPr>
              <a:grpSpLocks/>
            </p:cNvGrpSpPr>
            <p:nvPr/>
          </p:nvGrpSpPr>
          <p:grpSpPr bwMode="auto">
            <a:xfrm>
              <a:off x="7456390" y="5383144"/>
              <a:ext cx="1871024" cy="1474856"/>
              <a:chOff x="5268660" y="4152983"/>
              <a:chExt cx="3174925" cy="2502671"/>
            </a:xfrm>
          </p:grpSpPr>
          <p:sp>
            <p:nvSpPr>
              <p:cNvPr id="243" name="Freeform 242"/>
              <p:cNvSpPr/>
              <p:nvPr/>
            </p:nvSpPr>
            <p:spPr>
              <a:xfrm>
                <a:off x="5356955" y="4487869"/>
                <a:ext cx="2641415" cy="2167785"/>
              </a:xfrm>
              <a:custGeom>
                <a:avLst/>
                <a:gdLst>
                  <a:gd name="connsiteX0" fmla="*/ 467658 w 2640052"/>
                  <a:gd name="connsiteY0" fmla="*/ 221665 h 1994977"/>
                  <a:gd name="connsiteX1" fmla="*/ 665019 w 2640052"/>
                  <a:gd name="connsiteY1" fmla="*/ 273148 h 1994977"/>
                  <a:gd name="connsiteX2" fmla="*/ 802313 w 2640052"/>
                  <a:gd name="connsiteY2" fmla="*/ 384695 h 1994977"/>
                  <a:gd name="connsiteX3" fmla="*/ 913864 w 2640052"/>
                  <a:gd name="connsiteY3" fmla="*/ 582047 h 1994977"/>
                  <a:gd name="connsiteX4" fmla="*/ 1076901 w 2640052"/>
                  <a:gd name="connsiteY4" fmla="*/ 890947 h 1994977"/>
                  <a:gd name="connsiteX5" fmla="*/ 1282842 w 2640052"/>
                  <a:gd name="connsiteY5" fmla="*/ 1062558 h 1994977"/>
                  <a:gd name="connsiteX6" fmla="*/ 1514526 w 2640052"/>
                  <a:gd name="connsiteY6" fmla="*/ 1217008 h 1994977"/>
                  <a:gd name="connsiteX7" fmla="*/ 1814856 w 2640052"/>
                  <a:gd name="connsiteY7" fmla="*/ 1311394 h 1994977"/>
                  <a:gd name="connsiteX8" fmla="*/ 2226739 w 2640052"/>
                  <a:gd name="connsiteY8" fmla="*/ 1388619 h 1994977"/>
                  <a:gd name="connsiteX9" fmla="*/ 2295386 w 2640052"/>
                  <a:gd name="connsiteY9" fmla="*/ 1397199 h 1994977"/>
                  <a:gd name="connsiteX10" fmla="*/ 2312548 w 2640052"/>
                  <a:gd name="connsiteY10" fmla="*/ 1774743 h 1994977"/>
                  <a:gd name="connsiteX11" fmla="*/ 330364 w 2640052"/>
                  <a:gd name="connsiteY11" fmla="*/ 1740421 h 1994977"/>
                  <a:gd name="connsiteX12" fmla="*/ 330364 w 2640052"/>
                  <a:gd name="connsiteY12" fmla="*/ 247406 h 1994977"/>
                  <a:gd name="connsiteX13" fmla="*/ 364688 w 2640052"/>
                  <a:gd name="connsiteY13" fmla="*/ 255987 h 1994977"/>
                  <a:gd name="connsiteX14" fmla="*/ 390430 w 2640052"/>
                  <a:gd name="connsiteY14" fmla="*/ 238826 h 1994977"/>
                  <a:gd name="connsiteX15" fmla="*/ 416173 w 2640052"/>
                  <a:gd name="connsiteY15" fmla="*/ 221665 h 1994977"/>
                  <a:gd name="connsiteX16" fmla="*/ 467658 w 2640052"/>
                  <a:gd name="connsiteY16" fmla="*/ 221665 h 199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40052" h="1994977">
                    <a:moveTo>
                      <a:pt x="467658" y="221665"/>
                    </a:moveTo>
                    <a:cubicBezTo>
                      <a:pt x="509132" y="230245"/>
                      <a:pt x="609243" y="245976"/>
                      <a:pt x="665019" y="273148"/>
                    </a:cubicBezTo>
                    <a:cubicBezTo>
                      <a:pt x="720795" y="300320"/>
                      <a:pt x="760839" y="333212"/>
                      <a:pt x="802313" y="384695"/>
                    </a:cubicBezTo>
                    <a:cubicBezTo>
                      <a:pt x="843787" y="436178"/>
                      <a:pt x="868099" y="497672"/>
                      <a:pt x="913864" y="582047"/>
                    </a:cubicBezTo>
                    <a:cubicBezTo>
                      <a:pt x="959629" y="666422"/>
                      <a:pt x="1015405" y="810862"/>
                      <a:pt x="1076901" y="890947"/>
                    </a:cubicBezTo>
                    <a:cubicBezTo>
                      <a:pt x="1138397" y="971032"/>
                      <a:pt x="1209905" y="1008215"/>
                      <a:pt x="1282842" y="1062558"/>
                    </a:cubicBezTo>
                    <a:cubicBezTo>
                      <a:pt x="1355779" y="1116901"/>
                      <a:pt x="1425857" y="1175535"/>
                      <a:pt x="1514526" y="1217008"/>
                    </a:cubicBezTo>
                    <a:cubicBezTo>
                      <a:pt x="1603195" y="1258481"/>
                      <a:pt x="1696154" y="1282792"/>
                      <a:pt x="1814856" y="1311394"/>
                    </a:cubicBezTo>
                    <a:cubicBezTo>
                      <a:pt x="1933558" y="1339996"/>
                      <a:pt x="2146651" y="1374318"/>
                      <a:pt x="2226739" y="1388619"/>
                    </a:cubicBezTo>
                    <a:cubicBezTo>
                      <a:pt x="2306827" y="1402920"/>
                      <a:pt x="2281084" y="1332845"/>
                      <a:pt x="2295386" y="1397199"/>
                    </a:cubicBezTo>
                    <a:cubicBezTo>
                      <a:pt x="2309688" y="1461553"/>
                      <a:pt x="2640052" y="1717539"/>
                      <a:pt x="2312548" y="1774743"/>
                    </a:cubicBezTo>
                    <a:cubicBezTo>
                      <a:pt x="1985044" y="1831947"/>
                      <a:pt x="660728" y="1994977"/>
                      <a:pt x="330364" y="1740421"/>
                    </a:cubicBezTo>
                    <a:cubicBezTo>
                      <a:pt x="0" y="1485865"/>
                      <a:pt x="324643" y="494812"/>
                      <a:pt x="330364" y="247406"/>
                    </a:cubicBezTo>
                    <a:cubicBezTo>
                      <a:pt x="336085" y="0"/>
                      <a:pt x="354677" y="257417"/>
                      <a:pt x="364688" y="255987"/>
                    </a:cubicBezTo>
                    <a:cubicBezTo>
                      <a:pt x="374699" y="254557"/>
                      <a:pt x="390430" y="238826"/>
                      <a:pt x="390430" y="238826"/>
                    </a:cubicBezTo>
                    <a:cubicBezTo>
                      <a:pt x="399011" y="233106"/>
                      <a:pt x="407592" y="224525"/>
                      <a:pt x="416173" y="221665"/>
                    </a:cubicBezTo>
                    <a:cubicBezTo>
                      <a:pt x="424754" y="218805"/>
                      <a:pt x="426184" y="213085"/>
                      <a:pt x="467658" y="221665"/>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4" name="Rectangle 243"/>
              <p:cNvSpPr/>
              <p:nvPr/>
            </p:nvSpPr>
            <p:spPr>
              <a:xfrm>
                <a:off x="5267314" y="4152983"/>
                <a:ext cx="540832" cy="21887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Rectangle 244"/>
              <p:cNvSpPr/>
              <p:nvPr/>
            </p:nvSpPr>
            <p:spPr>
              <a:xfrm>
                <a:off x="5437631" y="6024754"/>
                <a:ext cx="3005954" cy="574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6" name="Rectangle 245"/>
              <p:cNvSpPr/>
              <p:nvPr/>
            </p:nvSpPr>
            <p:spPr>
              <a:xfrm>
                <a:off x="7600962" y="5576247"/>
                <a:ext cx="274898" cy="708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5" name="Straight Connector 234"/>
              <p:cNvCxnSpPr/>
              <p:nvPr/>
            </p:nvCxnSpPr>
            <p:spPr>
              <a:xfrm rot="5400000" flipH="1" flipV="1">
                <a:off x="5012788" y="5229402"/>
                <a:ext cx="1605656" cy="2989"/>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814122" y="6024754"/>
                <a:ext cx="2061738" cy="0"/>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7655" name="Group 230"/>
            <p:cNvGrpSpPr>
              <a:grpSpLocks/>
            </p:cNvGrpSpPr>
            <p:nvPr/>
          </p:nvGrpSpPr>
          <p:grpSpPr bwMode="auto">
            <a:xfrm>
              <a:off x="6015196" y="5558917"/>
              <a:ext cx="1597956" cy="947217"/>
              <a:chOff x="1553138" y="4442671"/>
              <a:chExt cx="2334001" cy="1383520"/>
            </a:xfrm>
          </p:grpSpPr>
          <p:sp>
            <p:nvSpPr>
              <p:cNvPr id="140" name="Oval 139"/>
              <p:cNvSpPr/>
              <p:nvPr/>
            </p:nvSpPr>
            <p:spPr>
              <a:xfrm>
                <a:off x="1553138" y="4479337"/>
                <a:ext cx="2332779" cy="134605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45" name="Straight Connector 144"/>
              <p:cNvCxnSpPr/>
              <p:nvPr/>
            </p:nvCxnSpPr>
            <p:spPr>
              <a:xfrm rot="5400000" flipH="1" flipV="1">
                <a:off x="2627869" y="4775558"/>
                <a:ext cx="1047501" cy="72272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5400000" flipH="1" flipV="1">
                <a:off x="2280653" y="4767837"/>
                <a:ext cx="1047501" cy="727869"/>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rot="5400000" flipH="1" flipV="1">
                <a:off x="1936008" y="4772986"/>
                <a:ext cx="1044928" cy="725297"/>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1892639" y="5447053"/>
                <a:ext cx="1358002"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2028952" y="5238582"/>
                <a:ext cx="136829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185844" y="5022390"/>
                <a:ext cx="1360573"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242427" y="4723839"/>
                <a:ext cx="1363146"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7664" name="Freeform 404"/>
              <p:cNvSpPr>
                <a:spLocks/>
              </p:cNvSpPr>
              <p:nvPr/>
            </p:nvSpPr>
            <p:spPr bwMode="auto">
              <a:xfrm>
                <a:off x="2441963" y="4442671"/>
                <a:ext cx="298138"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5" name="Freeform 393"/>
              <p:cNvSpPr>
                <a:spLocks/>
              </p:cNvSpPr>
              <p:nvPr/>
            </p:nvSpPr>
            <p:spPr bwMode="auto">
              <a:xfrm>
                <a:off x="2753756" y="4462243"/>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6" name="Freeform 393"/>
              <p:cNvSpPr>
                <a:spLocks/>
              </p:cNvSpPr>
              <p:nvPr/>
            </p:nvSpPr>
            <p:spPr bwMode="auto">
              <a:xfrm>
                <a:off x="3126541" y="4462243"/>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7" name="Freeform 403"/>
              <p:cNvSpPr>
                <a:spLocks/>
              </p:cNvSpPr>
              <p:nvPr/>
            </p:nvSpPr>
            <p:spPr bwMode="auto">
              <a:xfrm>
                <a:off x="2224148" y="4466204"/>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8" name="Freeform 403"/>
              <p:cNvSpPr>
                <a:spLocks/>
              </p:cNvSpPr>
              <p:nvPr/>
            </p:nvSpPr>
            <p:spPr bwMode="auto">
              <a:xfrm>
                <a:off x="2637082" y="505988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9" name="Freeform 403"/>
              <p:cNvSpPr>
                <a:spLocks/>
              </p:cNvSpPr>
              <p:nvPr/>
            </p:nvSpPr>
            <p:spPr bwMode="auto">
              <a:xfrm>
                <a:off x="2899697" y="5042726"/>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0" name="Freeform 404"/>
              <p:cNvSpPr>
                <a:spLocks/>
              </p:cNvSpPr>
              <p:nvPr/>
            </p:nvSpPr>
            <p:spPr bwMode="auto">
              <a:xfrm>
                <a:off x="3392851" y="4881904"/>
                <a:ext cx="297682"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1" name="Freeform 404"/>
              <p:cNvSpPr>
                <a:spLocks/>
              </p:cNvSpPr>
              <p:nvPr/>
            </p:nvSpPr>
            <p:spPr bwMode="auto">
              <a:xfrm>
                <a:off x="3061976" y="5293770"/>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2" name="Freeform 45"/>
              <p:cNvSpPr>
                <a:spLocks noChangeArrowheads="1"/>
              </p:cNvSpPr>
              <p:nvPr/>
            </p:nvSpPr>
            <p:spPr bwMode="auto">
              <a:xfrm>
                <a:off x="1890393" y="4581727"/>
                <a:ext cx="298137"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73" name="Freeform 393"/>
              <p:cNvSpPr>
                <a:spLocks/>
              </p:cNvSpPr>
              <p:nvPr/>
            </p:nvSpPr>
            <p:spPr bwMode="auto">
              <a:xfrm>
                <a:off x="2936567" y="4718881"/>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4" name="Freeform 403"/>
              <p:cNvSpPr>
                <a:spLocks/>
              </p:cNvSpPr>
              <p:nvPr/>
            </p:nvSpPr>
            <p:spPr bwMode="auto">
              <a:xfrm>
                <a:off x="2144281" y="4869166"/>
                <a:ext cx="229862"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5" name="Freeform 403"/>
              <p:cNvSpPr>
                <a:spLocks/>
              </p:cNvSpPr>
              <p:nvPr/>
            </p:nvSpPr>
            <p:spPr bwMode="auto">
              <a:xfrm>
                <a:off x="3164321" y="4869166"/>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6" name="Freeform 403"/>
              <p:cNvSpPr>
                <a:spLocks/>
              </p:cNvSpPr>
              <p:nvPr/>
            </p:nvSpPr>
            <p:spPr bwMode="auto">
              <a:xfrm>
                <a:off x="1736901" y="4813139"/>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7" name="Freeform 403"/>
              <p:cNvSpPr>
                <a:spLocks/>
              </p:cNvSpPr>
              <p:nvPr/>
            </p:nvSpPr>
            <p:spPr bwMode="auto">
              <a:xfrm>
                <a:off x="2336363" y="509629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8" name="Freeform 403"/>
              <p:cNvSpPr>
                <a:spLocks/>
              </p:cNvSpPr>
              <p:nvPr/>
            </p:nvSpPr>
            <p:spPr bwMode="auto">
              <a:xfrm>
                <a:off x="3440142" y="5173522"/>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9" name="Freeform 393"/>
              <p:cNvSpPr>
                <a:spLocks/>
              </p:cNvSpPr>
              <p:nvPr/>
            </p:nvSpPr>
            <p:spPr bwMode="auto">
              <a:xfrm>
                <a:off x="2433531" y="4825883"/>
                <a:ext cx="303600" cy="28948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0" name="Freeform 393"/>
              <p:cNvSpPr>
                <a:spLocks/>
              </p:cNvSpPr>
              <p:nvPr/>
            </p:nvSpPr>
            <p:spPr bwMode="auto">
              <a:xfrm>
                <a:off x="1728018" y="521863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1" name="Freeform 404"/>
              <p:cNvSpPr>
                <a:spLocks/>
              </p:cNvSpPr>
              <p:nvPr/>
            </p:nvSpPr>
            <p:spPr bwMode="auto">
              <a:xfrm>
                <a:off x="2811631" y="5473645"/>
                <a:ext cx="298137"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2" name="Freeform 59"/>
              <p:cNvSpPr>
                <a:spLocks noChangeArrowheads="1"/>
              </p:cNvSpPr>
              <p:nvPr/>
            </p:nvSpPr>
            <p:spPr bwMode="auto">
              <a:xfrm>
                <a:off x="2489435" y="5433289"/>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83" name="Parallelogram 5"/>
              <p:cNvSpPr>
                <a:spLocks noChangeArrowheads="1"/>
              </p:cNvSpPr>
              <p:nvPr/>
            </p:nvSpPr>
            <p:spPr bwMode="auto">
              <a:xfrm>
                <a:off x="2092392" y="5450875"/>
                <a:ext cx="488854" cy="209834"/>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sp>
            <p:nvSpPr>
              <p:cNvPr id="107684" name="Freeform 59"/>
              <p:cNvSpPr>
                <a:spLocks noChangeArrowheads="1"/>
              </p:cNvSpPr>
              <p:nvPr/>
            </p:nvSpPr>
            <p:spPr bwMode="auto">
              <a:xfrm>
                <a:off x="2034456" y="5406164"/>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grpSp>
        <p:nvGrpSpPr>
          <p:cNvPr id="107605" name="Group 211"/>
          <p:cNvGrpSpPr>
            <a:grpSpLocks/>
          </p:cNvGrpSpPr>
          <p:nvPr/>
        </p:nvGrpSpPr>
        <p:grpSpPr bwMode="auto">
          <a:xfrm>
            <a:off x="7527925" y="3929063"/>
            <a:ext cx="1044575" cy="693737"/>
            <a:chOff x="4161726" y="4651243"/>
            <a:chExt cx="1868576" cy="1240531"/>
          </a:xfrm>
        </p:grpSpPr>
        <p:sp>
          <p:nvSpPr>
            <p:cNvPr id="325" name="Oval 324"/>
            <p:cNvSpPr/>
            <p:nvPr/>
          </p:nvSpPr>
          <p:spPr>
            <a:xfrm>
              <a:off x="4161726" y="4651243"/>
              <a:ext cx="1868576" cy="107872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46"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7"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8"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9"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50" name="TextBox 329"/>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7651" name="TextBox 330"/>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7652" name="TextBox 331"/>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7653" name="TextBox 332"/>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grpSp>
        <p:nvGrpSpPr>
          <p:cNvPr id="107606" name="Group 211"/>
          <p:cNvGrpSpPr>
            <a:grpSpLocks/>
          </p:cNvGrpSpPr>
          <p:nvPr/>
        </p:nvGrpSpPr>
        <p:grpSpPr bwMode="auto">
          <a:xfrm>
            <a:off x="5045075" y="3775075"/>
            <a:ext cx="1581150" cy="912813"/>
            <a:chOff x="4161726" y="4651243"/>
            <a:chExt cx="1868576" cy="1078511"/>
          </a:xfrm>
        </p:grpSpPr>
        <p:sp>
          <p:nvSpPr>
            <p:cNvPr id="335" name="Oval 334"/>
            <p:cNvSpPr/>
            <p:nvPr/>
          </p:nvSpPr>
          <p:spPr>
            <a:xfrm>
              <a:off x="4161726" y="4651243"/>
              <a:ext cx="1868576" cy="1078511"/>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37"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8"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9"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0"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41" name="TextBox 339"/>
            <p:cNvSpPr txBox="1">
              <a:spLocks noChangeArrowheads="1"/>
            </p:cNvSpPr>
            <p:nvPr/>
          </p:nvSpPr>
          <p:spPr bwMode="auto">
            <a:xfrm>
              <a:off x="4708434" y="4861966"/>
              <a:ext cx="46987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215</a:t>
              </a:r>
            </a:p>
          </p:txBody>
        </p:sp>
        <p:sp>
          <p:nvSpPr>
            <p:cNvPr id="107642" name="TextBox 340"/>
            <p:cNvSpPr txBox="1">
              <a:spLocks noChangeArrowheads="1"/>
            </p:cNvSpPr>
            <p:nvPr/>
          </p:nvSpPr>
          <p:spPr bwMode="auto">
            <a:xfrm>
              <a:off x="4697945" y="5234695"/>
              <a:ext cx="54002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428</a:t>
              </a:r>
            </a:p>
          </p:txBody>
        </p:sp>
        <p:sp>
          <p:nvSpPr>
            <p:cNvPr id="107643" name="TextBox 341"/>
            <p:cNvSpPr txBox="1">
              <a:spLocks noChangeArrowheads="1"/>
            </p:cNvSpPr>
            <p:nvPr/>
          </p:nvSpPr>
          <p:spPr bwMode="auto">
            <a:xfrm>
              <a:off x="5437123" y="4873514"/>
              <a:ext cx="516754"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454</a:t>
              </a:r>
            </a:p>
          </p:txBody>
        </p:sp>
        <p:sp>
          <p:nvSpPr>
            <p:cNvPr id="107644" name="TextBox 342"/>
            <p:cNvSpPr txBox="1">
              <a:spLocks noChangeArrowheads="1"/>
            </p:cNvSpPr>
            <p:nvPr/>
          </p:nvSpPr>
          <p:spPr bwMode="auto">
            <a:xfrm>
              <a:off x="5452629" y="5229776"/>
              <a:ext cx="501248"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233</a:t>
              </a:r>
            </a:p>
          </p:txBody>
        </p:sp>
      </p:grpSp>
      <p:sp>
        <p:nvSpPr>
          <p:cNvPr id="344" name="Right Arrow 343"/>
          <p:cNvSpPr/>
          <p:nvPr/>
        </p:nvSpPr>
        <p:spPr>
          <a:xfrm>
            <a:off x="6669088" y="4006850"/>
            <a:ext cx="820737" cy="441325"/>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46800" anchor="ctr"/>
          <a:lstStyle/>
          <a:p>
            <a:pPr algn="ctr">
              <a:defRPr/>
            </a:pPr>
            <a:r>
              <a:rPr lang="en-US" sz="1000" dirty="0"/>
              <a:t>dispersal</a:t>
            </a:r>
          </a:p>
        </p:txBody>
      </p:sp>
      <p:grpSp>
        <p:nvGrpSpPr>
          <p:cNvPr id="107608" name="Group 211"/>
          <p:cNvGrpSpPr>
            <a:grpSpLocks/>
          </p:cNvGrpSpPr>
          <p:nvPr/>
        </p:nvGrpSpPr>
        <p:grpSpPr bwMode="auto">
          <a:xfrm>
            <a:off x="3432175" y="3902075"/>
            <a:ext cx="1044575" cy="693738"/>
            <a:chOff x="4161726" y="4651243"/>
            <a:chExt cx="1868576" cy="1240531"/>
          </a:xfrm>
        </p:grpSpPr>
        <p:sp>
          <p:nvSpPr>
            <p:cNvPr id="347" name="Oval 346"/>
            <p:cNvSpPr/>
            <p:nvPr/>
          </p:nvSpPr>
          <p:spPr>
            <a:xfrm>
              <a:off x="4161726" y="4651243"/>
              <a:ext cx="1868576" cy="107872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8"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29"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0"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1"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32" name="TextBox 351"/>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7633" name="TextBox 352"/>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7634" name="TextBox 353"/>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7635" name="TextBox 354"/>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sp>
        <p:nvSpPr>
          <p:cNvPr id="361" name="&quot;No&quot; Symbol 360"/>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grpSp>
        <p:nvGrpSpPr>
          <p:cNvPr id="107610" name="Group 212"/>
          <p:cNvGrpSpPr>
            <a:grpSpLocks/>
          </p:cNvGrpSpPr>
          <p:nvPr/>
        </p:nvGrpSpPr>
        <p:grpSpPr bwMode="auto">
          <a:xfrm>
            <a:off x="2663825" y="4908550"/>
            <a:ext cx="2471738" cy="1098550"/>
            <a:chOff x="1061972" y="4063668"/>
            <a:chExt cx="6037256" cy="2682782"/>
          </a:xfrm>
        </p:grpSpPr>
        <p:grpSp>
          <p:nvGrpSpPr>
            <p:cNvPr id="107613" name="Group 211"/>
            <p:cNvGrpSpPr>
              <a:grpSpLocks/>
            </p:cNvGrpSpPr>
            <p:nvPr/>
          </p:nvGrpSpPr>
          <p:grpSpPr bwMode="auto">
            <a:xfrm>
              <a:off x="1061972" y="4083053"/>
              <a:ext cx="1869294" cy="1077766"/>
              <a:chOff x="4161726" y="4651416"/>
              <a:chExt cx="1869294" cy="1077766"/>
            </a:xfrm>
          </p:grpSpPr>
          <p:sp>
            <p:nvSpPr>
              <p:cNvPr id="250" name="Oval 249"/>
              <p:cNvSpPr/>
              <p:nvPr/>
            </p:nvSpPr>
            <p:spPr>
              <a:xfrm>
                <a:off x="4161726" y="4651416"/>
                <a:ext cx="1868952" cy="1077766"/>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6" name="TextBox 318"/>
              <p:cNvSpPr txBox="1">
                <a:spLocks noChangeArrowheads="1"/>
              </p:cNvSpPr>
              <p:nvPr/>
            </p:nvSpPr>
            <p:spPr bwMode="auto">
              <a:xfrm>
                <a:off x="4702320" y="4865173"/>
                <a:ext cx="386140"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31" name="Oval 230"/>
            <p:cNvSpPr/>
            <p:nvPr/>
          </p:nvSpPr>
          <p:spPr>
            <a:xfrm>
              <a:off x="2004204" y="5346907"/>
              <a:ext cx="2423431" cy="139954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2" name="Oval 231"/>
            <p:cNvSpPr/>
            <p:nvPr/>
          </p:nvSpPr>
          <p:spPr>
            <a:xfrm>
              <a:off x="3415611" y="4071422"/>
              <a:ext cx="1868951"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7616" name="Group 211"/>
            <p:cNvGrpSpPr>
              <a:grpSpLocks/>
            </p:cNvGrpSpPr>
            <p:nvPr/>
          </p:nvGrpSpPr>
          <p:grpSpPr bwMode="auto">
            <a:xfrm>
              <a:off x="5229934" y="5285428"/>
              <a:ext cx="1869294" cy="1120522"/>
              <a:chOff x="3841888" y="4438002"/>
              <a:chExt cx="1869294" cy="1120522"/>
            </a:xfrm>
          </p:grpSpPr>
          <p:sp>
            <p:nvSpPr>
              <p:cNvPr id="247" name="Oval 246"/>
              <p:cNvSpPr/>
              <p:nvPr/>
            </p:nvSpPr>
            <p:spPr>
              <a:xfrm>
                <a:off x="3842230" y="4437453"/>
                <a:ext cx="1868952"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4" name="TextBox 233"/>
              <p:cNvSpPr txBox="1">
                <a:spLocks noChangeArrowheads="1"/>
              </p:cNvSpPr>
              <p:nvPr/>
            </p:nvSpPr>
            <p:spPr bwMode="auto">
              <a:xfrm>
                <a:off x="5110093" y="5281524"/>
                <a:ext cx="538183"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34" name="Oval 233"/>
            <p:cNvSpPr/>
            <p:nvPr/>
          </p:nvSpPr>
          <p:spPr>
            <a:xfrm>
              <a:off x="5908837" y="4063668"/>
              <a:ext cx="1116718"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8" name="Straight Arrow Connector 237"/>
            <p:cNvCxnSpPr/>
            <p:nvPr/>
          </p:nvCxnSpPr>
          <p:spPr>
            <a:xfrm flipV="1">
              <a:off x="2930923" y="4610305"/>
              <a:ext cx="484688" cy="11629"/>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9" name="Straight Arrow Connector 238"/>
            <p:cNvCxnSpPr/>
            <p:nvPr/>
          </p:nvCxnSpPr>
          <p:spPr>
            <a:xfrm rot="16200000" flipH="1">
              <a:off x="1969337" y="5187930"/>
              <a:ext cx="391561" cy="337341"/>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0" name="Straight Arrow Connector 239"/>
            <p:cNvCxnSpPr/>
            <p:nvPr/>
          </p:nvCxnSpPr>
          <p:spPr>
            <a:xfrm rot="5400000">
              <a:off x="3979820" y="5205376"/>
              <a:ext cx="426454" cy="314076"/>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a:stCxn id="234" idx="2"/>
            </p:cNvCxnSpPr>
            <p:nvPr/>
          </p:nvCxnSpPr>
          <p:spPr>
            <a:xfrm rot="10800000" flipV="1">
              <a:off x="5284562" y="4602552"/>
              <a:ext cx="624275" cy="7754"/>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2" name="Straight Arrow Connector 241"/>
            <p:cNvCxnSpPr>
              <a:stCxn id="247" idx="2"/>
            </p:cNvCxnSpPr>
            <p:nvPr/>
          </p:nvCxnSpPr>
          <p:spPr>
            <a:xfrm rot="10800000" flipV="1">
              <a:off x="4400494" y="5823759"/>
              <a:ext cx="829783" cy="224857"/>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107611" name="Rectangle 8"/>
          <p:cNvSpPr>
            <a:spLocks noChangeArrowheads="1"/>
          </p:cNvSpPr>
          <p:nvPr/>
        </p:nvSpPr>
        <p:spPr bwMode="auto">
          <a:xfrm>
            <a:off x="7113588" y="5918200"/>
            <a:ext cx="1643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(Hubbell 2001)</a:t>
            </a:r>
          </a:p>
        </p:txBody>
      </p:sp>
      <p:sp>
        <p:nvSpPr>
          <p:cNvPr id="107612" name="Rectangle 8"/>
          <p:cNvSpPr>
            <a:spLocks noChangeArrowheads="1"/>
          </p:cNvSpPr>
          <p:nvPr/>
        </p:nvSpPr>
        <p:spPr bwMode="auto">
          <a:xfrm>
            <a:off x="6929438" y="6157913"/>
            <a:ext cx="19970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(Leigh 2007)</a:t>
            </a:r>
          </a:p>
          <a:p>
            <a:pPr algn="ctr"/>
            <a:r>
              <a:rPr lang="en-GB" sz="1500">
                <a:solidFill>
                  <a:srgbClr val="000000"/>
                </a:solidFill>
                <a:latin typeface="MS Reference Sans Serif" charset="0"/>
                <a:cs typeface="MS Reference Sans Serif" charset="0"/>
              </a:rPr>
              <a:t>(Leigh </a:t>
            </a:r>
            <a:r>
              <a:rPr lang="en-GB" sz="1500" i="1">
                <a:solidFill>
                  <a:srgbClr val="000000"/>
                </a:solidFill>
                <a:latin typeface="MS Reference Sans Serif" charset="0"/>
                <a:cs typeface="MS Reference Sans Serif" charset="0"/>
              </a:rPr>
              <a:t>et al.</a:t>
            </a:r>
            <a:r>
              <a:rPr lang="en-GB" sz="1500">
                <a:solidFill>
                  <a:srgbClr val="000000"/>
                </a:solidFill>
                <a:latin typeface="MS Reference Sans Serif" charset="0"/>
                <a:cs typeface="MS Reference Sans Serif" charset="0"/>
              </a:rPr>
              <a:t> 2010)</a:t>
            </a:r>
          </a:p>
        </p:txBody>
      </p:sp>
      <p:sp>
        <p:nvSpPr>
          <p:cNvPr id="230"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000000"/>
                </a:solidFill>
                <a:latin typeface="MS Reference Sans Serif" charset="0"/>
                <a:cs typeface="MS Reference Sans Serif" charset="0"/>
              </a:rPr>
              <a:t>Variations on the theme</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Tree>
    <p:extLst>
      <p:ext uri="{BB962C8B-B14F-4D97-AF65-F5344CB8AC3E}">
        <p14:creationId xmlns:p14="http://schemas.microsoft.com/office/powerpoint/2010/main" val="295778370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dirty="0">
                <a:latin typeface="Calibri" charset="0"/>
              </a:rPr>
              <a:t>The zero sum assumption</a:t>
            </a:r>
          </a:p>
          <a:p>
            <a:pPr>
              <a:spcBef>
                <a:spcPct val="20000"/>
              </a:spcBef>
              <a:buFont typeface="Arial" charset="0"/>
              <a:buChar char="•"/>
            </a:pPr>
            <a:endParaRPr lang="en-US" sz="2500" dirty="0">
              <a:latin typeface="Calibri" charset="0"/>
            </a:endParaRPr>
          </a:p>
          <a:p>
            <a:pPr>
              <a:spcBef>
                <a:spcPct val="20000"/>
              </a:spcBef>
              <a:buFont typeface="Arial" charset="0"/>
              <a:buChar char="•"/>
            </a:pPr>
            <a:endParaRPr lang="en-US" sz="2500" dirty="0">
              <a:latin typeface="Calibri" charset="0"/>
            </a:endParaRPr>
          </a:p>
          <a:p>
            <a:pPr>
              <a:spcBef>
                <a:spcPct val="20000"/>
              </a:spcBef>
              <a:buFont typeface="Arial" charset="0"/>
              <a:buChar char="•"/>
            </a:pPr>
            <a:r>
              <a:rPr lang="en-US" sz="2500" dirty="0">
                <a:latin typeface="Calibri" charset="0"/>
              </a:rPr>
              <a:t>Speciation mode</a:t>
            </a:r>
          </a:p>
          <a:p>
            <a:pPr>
              <a:spcBef>
                <a:spcPct val="20000"/>
              </a:spcBef>
              <a:buFont typeface="Arial" charset="0"/>
              <a:buChar char="•"/>
            </a:pPr>
            <a:endParaRPr lang="en-US" sz="2500" dirty="0">
              <a:latin typeface="Calibri" charset="0"/>
            </a:endParaRPr>
          </a:p>
          <a:p>
            <a:pPr>
              <a:spcBef>
                <a:spcPct val="20000"/>
              </a:spcBef>
              <a:buFont typeface="Arial" charset="0"/>
              <a:buChar char="•"/>
            </a:pPr>
            <a:endParaRPr lang="en-US" sz="2500" dirty="0">
              <a:latin typeface="Calibri" charset="0"/>
            </a:endParaRPr>
          </a:p>
          <a:p>
            <a:pPr>
              <a:spcBef>
                <a:spcPct val="20000"/>
              </a:spcBef>
              <a:buFont typeface="Arial" charset="0"/>
              <a:buChar char="•"/>
            </a:pPr>
            <a:r>
              <a:rPr lang="en-US" sz="2500" dirty="0">
                <a:latin typeface="Calibri" charset="0"/>
              </a:rPr>
              <a:t>Spatial structure</a:t>
            </a:r>
          </a:p>
          <a:p>
            <a:pPr>
              <a:spcBef>
                <a:spcPct val="20000"/>
              </a:spcBef>
            </a:pPr>
            <a:endParaRPr lang="en-US" sz="2500" dirty="0">
              <a:latin typeface="Calibri" charset="0"/>
            </a:endParaRPr>
          </a:p>
        </p:txBody>
      </p:sp>
      <p:sp>
        <p:nvSpPr>
          <p:cNvPr id="360" name="Parallelogram 359"/>
          <p:cNvSpPr/>
          <p:nvPr/>
        </p:nvSpPr>
        <p:spPr>
          <a:xfrm>
            <a:off x="5926138" y="771525"/>
            <a:ext cx="2968625" cy="1425575"/>
          </a:xfrm>
          <a:prstGeom prst="parallelogram">
            <a:avLst>
              <a:gd name="adj" fmla="val 70784"/>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8" name="Rectangle 357"/>
          <p:cNvSpPr/>
          <p:nvPr/>
        </p:nvSpPr>
        <p:spPr>
          <a:xfrm>
            <a:off x="3048000" y="2505075"/>
            <a:ext cx="2478088" cy="901700"/>
          </a:xfrm>
          <a:prstGeom prst="rect">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7" name="Rectangle 356"/>
          <p:cNvSpPr/>
          <p:nvPr/>
        </p:nvSpPr>
        <p:spPr>
          <a:xfrm>
            <a:off x="3251575" y="3699342"/>
            <a:ext cx="1477308" cy="1055687"/>
          </a:xfrm>
          <a:prstGeom prst="rect">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7527"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28"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29"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0"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1"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2"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3"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4"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5"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6"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7"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8"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9"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0"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1"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2"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3"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4"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5"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6"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7"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8"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9"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0"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1"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2"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3"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4"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5"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6"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7"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8"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9"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0"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1"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2"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3"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4"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5"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6"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7"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8"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9"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0"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1"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2"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3"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4"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5"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6"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7"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8"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9"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0"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1"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2"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3"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4"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5"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6" name="Down Arrow 195"/>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587"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8"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9"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0"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1"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2"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3"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4"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5"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6"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7"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8"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9"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600"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1" name="Down Arrow 210"/>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7602" name="Group 253"/>
          <p:cNvGrpSpPr>
            <a:grpSpLocks/>
          </p:cNvGrpSpPr>
          <p:nvPr/>
        </p:nvGrpSpPr>
        <p:grpSpPr bwMode="auto">
          <a:xfrm>
            <a:off x="4348163" y="823913"/>
            <a:ext cx="2105025" cy="1217612"/>
            <a:chOff x="3792747" y="890814"/>
            <a:chExt cx="3114861" cy="1803478"/>
          </a:xfrm>
        </p:grpSpPr>
        <p:grpSp>
          <p:nvGrpSpPr>
            <p:cNvPr id="107719"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772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3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48"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7720"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7603"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769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0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18"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7604" name="Group 322"/>
          <p:cNvGrpSpPr>
            <a:grpSpLocks/>
          </p:cNvGrpSpPr>
          <p:nvPr/>
        </p:nvGrpSpPr>
        <p:grpSpPr bwMode="auto">
          <a:xfrm>
            <a:off x="5868988" y="4833938"/>
            <a:ext cx="2986087" cy="1328737"/>
            <a:chOff x="6015196" y="5383144"/>
            <a:chExt cx="3312218" cy="1474856"/>
          </a:xfrm>
        </p:grpSpPr>
        <p:grpSp>
          <p:nvGrpSpPr>
            <p:cNvPr id="107654" name="Group 247"/>
            <p:cNvGrpSpPr>
              <a:grpSpLocks/>
            </p:cNvGrpSpPr>
            <p:nvPr/>
          </p:nvGrpSpPr>
          <p:grpSpPr bwMode="auto">
            <a:xfrm>
              <a:off x="7456390" y="5383144"/>
              <a:ext cx="1871024" cy="1474856"/>
              <a:chOff x="5268660" y="4152983"/>
              <a:chExt cx="3174925" cy="2502671"/>
            </a:xfrm>
          </p:grpSpPr>
          <p:sp>
            <p:nvSpPr>
              <p:cNvPr id="243" name="Freeform 242"/>
              <p:cNvSpPr/>
              <p:nvPr/>
            </p:nvSpPr>
            <p:spPr>
              <a:xfrm>
                <a:off x="5356955" y="4487869"/>
                <a:ext cx="2641415" cy="2167785"/>
              </a:xfrm>
              <a:custGeom>
                <a:avLst/>
                <a:gdLst>
                  <a:gd name="connsiteX0" fmla="*/ 467658 w 2640052"/>
                  <a:gd name="connsiteY0" fmla="*/ 221665 h 1994977"/>
                  <a:gd name="connsiteX1" fmla="*/ 665019 w 2640052"/>
                  <a:gd name="connsiteY1" fmla="*/ 273148 h 1994977"/>
                  <a:gd name="connsiteX2" fmla="*/ 802313 w 2640052"/>
                  <a:gd name="connsiteY2" fmla="*/ 384695 h 1994977"/>
                  <a:gd name="connsiteX3" fmla="*/ 913864 w 2640052"/>
                  <a:gd name="connsiteY3" fmla="*/ 582047 h 1994977"/>
                  <a:gd name="connsiteX4" fmla="*/ 1076901 w 2640052"/>
                  <a:gd name="connsiteY4" fmla="*/ 890947 h 1994977"/>
                  <a:gd name="connsiteX5" fmla="*/ 1282842 w 2640052"/>
                  <a:gd name="connsiteY5" fmla="*/ 1062558 h 1994977"/>
                  <a:gd name="connsiteX6" fmla="*/ 1514526 w 2640052"/>
                  <a:gd name="connsiteY6" fmla="*/ 1217008 h 1994977"/>
                  <a:gd name="connsiteX7" fmla="*/ 1814856 w 2640052"/>
                  <a:gd name="connsiteY7" fmla="*/ 1311394 h 1994977"/>
                  <a:gd name="connsiteX8" fmla="*/ 2226739 w 2640052"/>
                  <a:gd name="connsiteY8" fmla="*/ 1388619 h 1994977"/>
                  <a:gd name="connsiteX9" fmla="*/ 2295386 w 2640052"/>
                  <a:gd name="connsiteY9" fmla="*/ 1397199 h 1994977"/>
                  <a:gd name="connsiteX10" fmla="*/ 2312548 w 2640052"/>
                  <a:gd name="connsiteY10" fmla="*/ 1774743 h 1994977"/>
                  <a:gd name="connsiteX11" fmla="*/ 330364 w 2640052"/>
                  <a:gd name="connsiteY11" fmla="*/ 1740421 h 1994977"/>
                  <a:gd name="connsiteX12" fmla="*/ 330364 w 2640052"/>
                  <a:gd name="connsiteY12" fmla="*/ 247406 h 1994977"/>
                  <a:gd name="connsiteX13" fmla="*/ 364688 w 2640052"/>
                  <a:gd name="connsiteY13" fmla="*/ 255987 h 1994977"/>
                  <a:gd name="connsiteX14" fmla="*/ 390430 w 2640052"/>
                  <a:gd name="connsiteY14" fmla="*/ 238826 h 1994977"/>
                  <a:gd name="connsiteX15" fmla="*/ 416173 w 2640052"/>
                  <a:gd name="connsiteY15" fmla="*/ 221665 h 1994977"/>
                  <a:gd name="connsiteX16" fmla="*/ 467658 w 2640052"/>
                  <a:gd name="connsiteY16" fmla="*/ 221665 h 199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40052" h="1994977">
                    <a:moveTo>
                      <a:pt x="467658" y="221665"/>
                    </a:moveTo>
                    <a:cubicBezTo>
                      <a:pt x="509132" y="230245"/>
                      <a:pt x="609243" y="245976"/>
                      <a:pt x="665019" y="273148"/>
                    </a:cubicBezTo>
                    <a:cubicBezTo>
                      <a:pt x="720795" y="300320"/>
                      <a:pt x="760839" y="333212"/>
                      <a:pt x="802313" y="384695"/>
                    </a:cubicBezTo>
                    <a:cubicBezTo>
                      <a:pt x="843787" y="436178"/>
                      <a:pt x="868099" y="497672"/>
                      <a:pt x="913864" y="582047"/>
                    </a:cubicBezTo>
                    <a:cubicBezTo>
                      <a:pt x="959629" y="666422"/>
                      <a:pt x="1015405" y="810862"/>
                      <a:pt x="1076901" y="890947"/>
                    </a:cubicBezTo>
                    <a:cubicBezTo>
                      <a:pt x="1138397" y="971032"/>
                      <a:pt x="1209905" y="1008215"/>
                      <a:pt x="1282842" y="1062558"/>
                    </a:cubicBezTo>
                    <a:cubicBezTo>
                      <a:pt x="1355779" y="1116901"/>
                      <a:pt x="1425857" y="1175535"/>
                      <a:pt x="1514526" y="1217008"/>
                    </a:cubicBezTo>
                    <a:cubicBezTo>
                      <a:pt x="1603195" y="1258481"/>
                      <a:pt x="1696154" y="1282792"/>
                      <a:pt x="1814856" y="1311394"/>
                    </a:cubicBezTo>
                    <a:cubicBezTo>
                      <a:pt x="1933558" y="1339996"/>
                      <a:pt x="2146651" y="1374318"/>
                      <a:pt x="2226739" y="1388619"/>
                    </a:cubicBezTo>
                    <a:cubicBezTo>
                      <a:pt x="2306827" y="1402920"/>
                      <a:pt x="2281084" y="1332845"/>
                      <a:pt x="2295386" y="1397199"/>
                    </a:cubicBezTo>
                    <a:cubicBezTo>
                      <a:pt x="2309688" y="1461553"/>
                      <a:pt x="2640052" y="1717539"/>
                      <a:pt x="2312548" y="1774743"/>
                    </a:cubicBezTo>
                    <a:cubicBezTo>
                      <a:pt x="1985044" y="1831947"/>
                      <a:pt x="660728" y="1994977"/>
                      <a:pt x="330364" y="1740421"/>
                    </a:cubicBezTo>
                    <a:cubicBezTo>
                      <a:pt x="0" y="1485865"/>
                      <a:pt x="324643" y="494812"/>
                      <a:pt x="330364" y="247406"/>
                    </a:cubicBezTo>
                    <a:cubicBezTo>
                      <a:pt x="336085" y="0"/>
                      <a:pt x="354677" y="257417"/>
                      <a:pt x="364688" y="255987"/>
                    </a:cubicBezTo>
                    <a:cubicBezTo>
                      <a:pt x="374699" y="254557"/>
                      <a:pt x="390430" y="238826"/>
                      <a:pt x="390430" y="238826"/>
                    </a:cubicBezTo>
                    <a:cubicBezTo>
                      <a:pt x="399011" y="233106"/>
                      <a:pt x="407592" y="224525"/>
                      <a:pt x="416173" y="221665"/>
                    </a:cubicBezTo>
                    <a:cubicBezTo>
                      <a:pt x="424754" y="218805"/>
                      <a:pt x="426184" y="213085"/>
                      <a:pt x="467658" y="221665"/>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4" name="Rectangle 243"/>
              <p:cNvSpPr/>
              <p:nvPr/>
            </p:nvSpPr>
            <p:spPr>
              <a:xfrm>
                <a:off x="5267314" y="4152983"/>
                <a:ext cx="540832" cy="21887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Rectangle 244"/>
              <p:cNvSpPr/>
              <p:nvPr/>
            </p:nvSpPr>
            <p:spPr>
              <a:xfrm>
                <a:off x="5437631" y="6024754"/>
                <a:ext cx="3005954" cy="574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6" name="Rectangle 245"/>
              <p:cNvSpPr/>
              <p:nvPr/>
            </p:nvSpPr>
            <p:spPr>
              <a:xfrm>
                <a:off x="7600962" y="5576247"/>
                <a:ext cx="274898" cy="708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5" name="Straight Connector 234"/>
              <p:cNvCxnSpPr/>
              <p:nvPr/>
            </p:nvCxnSpPr>
            <p:spPr>
              <a:xfrm rot="5400000" flipH="1" flipV="1">
                <a:off x="5012788" y="5229402"/>
                <a:ext cx="1605656" cy="2989"/>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814122" y="6024754"/>
                <a:ext cx="2061738" cy="0"/>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7655" name="Group 230"/>
            <p:cNvGrpSpPr>
              <a:grpSpLocks/>
            </p:cNvGrpSpPr>
            <p:nvPr/>
          </p:nvGrpSpPr>
          <p:grpSpPr bwMode="auto">
            <a:xfrm>
              <a:off x="6015196" y="5558917"/>
              <a:ext cx="1597956" cy="947217"/>
              <a:chOff x="1553138" y="4442671"/>
              <a:chExt cx="2334001" cy="1383520"/>
            </a:xfrm>
          </p:grpSpPr>
          <p:sp>
            <p:nvSpPr>
              <p:cNvPr id="140" name="Oval 139"/>
              <p:cNvSpPr/>
              <p:nvPr/>
            </p:nvSpPr>
            <p:spPr>
              <a:xfrm>
                <a:off x="1553138" y="4479337"/>
                <a:ext cx="2332779" cy="134605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45" name="Straight Connector 144"/>
              <p:cNvCxnSpPr/>
              <p:nvPr/>
            </p:nvCxnSpPr>
            <p:spPr>
              <a:xfrm rot="5400000" flipH="1" flipV="1">
                <a:off x="2627869" y="4775558"/>
                <a:ext cx="1047501" cy="72272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5400000" flipH="1" flipV="1">
                <a:off x="2280653" y="4767837"/>
                <a:ext cx="1047501" cy="727869"/>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rot="5400000" flipH="1" flipV="1">
                <a:off x="1936008" y="4772986"/>
                <a:ext cx="1044928" cy="725297"/>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1892639" y="5447053"/>
                <a:ext cx="1358002"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2028952" y="5238582"/>
                <a:ext cx="136829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185844" y="5022390"/>
                <a:ext cx="1360573"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242427" y="4723839"/>
                <a:ext cx="1363146"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7664" name="Freeform 404"/>
              <p:cNvSpPr>
                <a:spLocks/>
              </p:cNvSpPr>
              <p:nvPr/>
            </p:nvSpPr>
            <p:spPr bwMode="auto">
              <a:xfrm>
                <a:off x="2441963" y="4442671"/>
                <a:ext cx="298138"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5" name="Freeform 393"/>
              <p:cNvSpPr>
                <a:spLocks/>
              </p:cNvSpPr>
              <p:nvPr/>
            </p:nvSpPr>
            <p:spPr bwMode="auto">
              <a:xfrm>
                <a:off x="2753756" y="4462243"/>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6" name="Freeform 393"/>
              <p:cNvSpPr>
                <a:spLocks/>
              </p:cNvSpPr>
              <p:nvPr/>
            </p:nvSpPr>
            <p:spPr bwMode="auto">
              <a:xfrm>
                <a:off x="3126541" y="4462243"/>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7" name="Freeform 403"/>
              <p:cNvSpPr>
                <a:spLocks/>
              </p:cNvSpPr>
              <p:nvPr/>
            </p:nvSpPr>
            <p:spPr bwMode="auto">
              <a:xfrm>
                <a:off x="2224148" y="4466204"/>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8" name="Freeform 403"/>
              <p:cNvSpPr>
                <a:spLocks/>
              </p:cNvSpPr>
              <p:nvPr/>
            </p:nvSpPr>
            <p:spPr bwMode="auto">
              <a:xfrm>
                <a:off x="2637082" y="505988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9" name="Freeform 403"/>
              <p:cNvSpPr>
                <a:spLocks/>
              </p:cNvSpPr>
              <p:nvPr/>
            </p:nvSpPr>
            <p:spPr bwMode="auto">
              <a:xfrm>
                <a:off x="2899697" y="5042726"/>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0" name="Freeform 404"/>
              <p:cNvSpPr>
                <a:spLocks/>
              </p:cNvSpPr>
              <p:nvPr/>
            </p:nvSpPr>
            <p:spPr bwMode="auto">
              <a:xfrm>
                <a:off x="3392851" y="4881904"/>
                <a:ext cx="297682"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1" name="Freeform 404"/>
              <p:cNvSpPr>
                <a:spLocks/>
              </p:cNvSpPr>
              <p:nvPr/>
            </p:nvSpPr>
            <p:spPr bwMode="auto">
              <a:xfrm>
                <a:off x="3061976" y="5293770"/>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2" name="Freeform 45"/>
              <p:cNvSpPr>
                <a:spLocks noChangeArrowheads="1"/>
              </p:cNvSpPr>
              <p:nvPr/>
            </p:nvSpPr>
            <p:spPr bwMode="auto">
              <a:xfrm>
                <a:off x="1890393" y="4581727"/>
                <a:ext cx="298137"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73" name="Freeform 393"/>
              <p:cNvSpPr>
                <a:spLocks/>
              </p:cNvSpPr>
              <p:nvPr/>
            </p:nvSpPr>
            <p:spPr bwMode="auto">
              <a:xfrm>
                <a:off x="2936567" y="4718881"/>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4" name="Freeform 403"/>
              <p:cNvSpPr>
                <a:spLocks/>
              </p:cNvSpPr>
              <p:nvPr/>
            </p:nvSpPr>
            <p:spPr bwMode="auto">
              <a:xfrm>
                <a:off x="2144281" y="4869166"/>
                <a:ext cx="229862"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5" name="Freeform 403"/>
              <p:cNvSpPr>
                <a:spLocks/>
              </p:cNvSpPr>
              <p:nvPr/>
            </p:nvSpPr>
            <p:spPr bwMode="auto">
              <a:xfrm>
                <a:off x="3164321" y="4869166"/>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6" name="Freeform 403"/>
              <p:cNvSpPr>
                <a:spLocks/>
              </p:cNvSpPr>
              <p:nvPr/>
            </p:nvSpPr>
            <p:spPr bwMode="auto">
              <a:xfrm>
                <a:off x="1736901" y="4813139"/>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7" name="Freeform 403"/>
              <p:cNvSpPr>
                <a:spLocks/>
              </p:cNvSpPr>
              <p:nvPr/>
            </p:nvSpPr>
            <p:spPr bwMode="auto">
              <a:xfrm>
                <a:off x="2336363" y="509629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8" name="Freeform 403"/>
              <p:cNvSpPr>
                <a:spLocks/>
              </p:cNvSpPr>
              <p:nvPr/>
            </p:nvSpPr>
            <p:spPr bwMode="auto">
              <a:xfrm>
                <a:off x="3440142" y="5173522"/>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9" name="Freeform 393"/>
              <p:cNvSpPr>
                <a:spLocks/>
              </p:cNvSpPr>
              <p:nvPr/>
            </p:nvSpPr>
            <p:spPr bwMode="auto">
              <a:xfrm>
                <a:off x="2433531" y="4825883"/>
                <a:ext cx="303600" cy="28948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0" name="Freeform 393"/>
              <p:cNvSpPr>
                <a:spLocks/>
              </p:cNvSpPr>
              <p:nvPr/>
            </p:nvSpPr>
            <p:spPr bwMode="auto">
              <a:xfrm>
                <a:off x="1728018" y="521863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1" name="Freeform 404"/>
              <p:cNvSpPr>
                <a:spLocks/>
              </p:cNvSpPr>
              <p:nvPr/>
            </p:nvSpPr>
            <p:spPr bwMode="auto">
              <a:xfrm>
                <a:off x="2811631" y="5473645"/>
                <a:ext cx="298137"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2" name="Freeform 59"/>
              <p:cNvSpPr>
                <a:spLocks noChangeArrowheads="1"/>
              </p:cNvSpPr>
              <p:nvPr/>
            </p:nvSpPr>
            <p:spPr bwMode="auto">
              <a:xfrm>
                <a:off x="2489435" y="5433289"/>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83" name="Parallelogram 5"/>
              <p:cNvSpPr>
                <a:spLocks noChangeArrowheads="1"/>
              </p:cNvSpPr>
              <p:nvPr/>
            </p:nvSpPr>
            <p:spPr bwMode="auto">
              <a:xfrm>
                <a:off x="2092392" y="5450875"/>
                <a:ext cx="488854" cy="209834"/>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sp>
            <p:nvSpPr>
              <p:cNvPr id="107684" name="Freeform 59"/>
              <p:cNvSpPr>
                <a:spLocks noChangeArrowheads="1"/>
              </p:cNvSpPr>
              <p:nvPr/>
            </p:nvSpPr>
            <p:spPr bwMode="auto">
              <a:xfrm>
                <a:off x="2034456" y="5406164"/>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grpSp>
        <p:nvGrpSpPr>
          <p:cNvPr id="107605" name="Group 211"/>
          <p:cNvGrpSpPr>
            <a:grpSpLocks/>
          </p:cNvGrpSpPr>
          <p:nvPr/>
        </p:nvGrpSpPr>
        <p:grpSpPr bwMode="auto">
          <a:xfrm>
            <a:off x="7527925" y="3929063"/>
            <a:ext cx="1044575" cy="693737"/>
            <a:chOff x="4161726" y="4651243"/>
            <a:chExt cx="1868576" cy="1240531"/>
          </a:xfrm>
        </p:grpSpPr>
        <p:sp>
          <p:nvSpPr>
            <p:cNvPr id="325" name="Oval 324"/>
            <p:cNvSpPr/>
            <p:nvPr/>
          </p:nvSpPr>
          <p:spPr>
            <a:xfrm>
              <a:off x="4161726" y="4651243"/>
              <a:ext cx="1868576" cy="107872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46"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7"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8"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9"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50" name="TextBox 329"/>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7651" name="TextBox 330"/>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7652" name="TextBox 331"/>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7653" name="TextBox 332"/>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grpSp>
        <p:nvGrpSpPr>
          <p:cNvPr id="107606" name="Group 211"/>
          <p:cNvGrpSpPr>
            <a:grpSpLocks/>
          </p:cNvGrpSpPr>
          <p:nvPr/>
        </p:nvGrpSpPr>
        <p:grpSpPr bwMode="auto">
          <a:xfrm>
            <a:off x="5045075" y="3775075"/>
            <a:ext cx="1581150" cy="912813"/>
            <a:chOff x="4161726" y="4651243"/>
            <a:chExt cx="1868576" cy="1078511"/>
          </a:xfrm>
        </p:grpSpPr>
        <p:sp>
          <p:nvSpPr>
            <p:cNvPr id="335" name="Oval 334"/>
            <p:cNvSpPr/>
            <p:nvPr/>
          </p:nvSpPr>
          <p:spPr>
            <a:xfrm>
              <a:off x="4161726" y="4651243"/>
              <a:ext cx="1868576" cy="1078511"/>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37"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8"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9"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0"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41" name="TextBox 339"/>
            <p:cNvSpPr txBox="1">
              <a:spLocks noChangeArrowheads="1"/>
            </p:cNvSpPr>
            <p:nvPr/>
          </p:nvSpPr>
          <p:spPr bwMode="auto">
            <a:xfrm>
              <a:off x="4708434" y="4861966"/>
              <a:ext cx="46987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215</a:t>
              </a:r>
            </a:p>
          </p:txBody>
        </p:sp>
        <p:sp>
          <p:nvSpPr>
            <p:cNvPr id="107642" name="TextBox 340"/>
            <p:cNvSpPr txBox="1">
              <a:spLocks noChangeArrowheads="1"/>
            </p:cNvSpPr>
            <p:nvPr/>
          </p:nvSpPr>
          <p:spPr bwMode="auto">
            <a:xfrm>
              <a:off x="4697945" y="5234695"/>
              <a:ext cx="54002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428</a:t>
              </a:r>
            </a:p>
          </p:txBody>
        </p:sp>
        <p:sp>
          <p:nvSpPr>
            <p:cNvPr id="107643" name="TextBox 341"/>
            <p:cNvSpPr txBox="1">
              <a:spLocks noChangeArrowheads="1"/>
            </p:cNvSpPr>
            <p:nvPr/>
          </p:nvSpPr>
          <p:spPr bwMode="auto">
            <a:xfrm>
              <a:off x="5437123" y="4873514"/>
              <a:ext cx="516754"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454</a:t>
              </a:r>
            </a:p>
          </p:txBody>
        </p:sp>
        <p:sp>
          <p:nvSpPr>
            <p:cNvPr id="107644" name="TextBox 342"/>
            <p:cNvSpPr txBox="1">
              <a:spLocks noChangeArrowheads="1"/>
            </p:cNvSpPr>
            <p:nvPr/>
          </p:nvSpPr>
          <p:spPr bwMode="auto">
            <a:xfrm>
              <a:off x="5452629" y="5229776"/>
              <a:ext cx="501248"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233</a:t>
              </a:r>
            </a:p>
          </p:txBody>
        </p:sp>
      </p:grpSp>
      <p:sp>
        <p:nvSpPr>
          <p:cNvPr id="344" name="Right Arrow 343"/>
          <p:cNvSpPr/>
          <p:nvPr/>
        </p:nvSpPr>
        <p:spPr>
          <a:xfrm>
            <a:off x="6669088" y="4006850"/>
            <a:ext cx="820737" cy="441325"/>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46800" anchor="ctr"/>
          <a:lstStyle/>
          <a:p>
            <a:pPr algn="ctr">
              <a:defRPr/>
            </a:pPr>
            <a:r>
              <a:rPr lang="en-US" sz="1000" dirty="0"/>
              <a:t>dispersal</a:t>
            </a:r>
          </a:p>
        </p:txBody>
      </p:sp>
      <p:grpSp>
        <p:nvGrpSpPr>
          <p:cNvPr id="107608" name="Group 211"/>
          <p:cNvGrpSpPr>
            <a:grpSpLocks/>
          </p:cNvGrpSpPr>
          <p:nvPr/>
        </p:nvGrpSpPr>
        <p:grpSpPr bwMode="auto">
          <a:xfrm>
            <a:off x="3432175" y="3902075"/>
            <a:ext cx="1044575" cy="693738"/>
            <a:chOff x="4161726" y="4651243"/>
            <a:chExt cx="1868576" cy="1240531"/>
          </a:xfrm>
        </p:grpSpPr>
        <p:sp>
          <p:nvSpPr>
            <p:cNvPr id="347" name="Oval 346"/>
            <p:cNvSpPr/>
            <p:nvPr/>
          </p:nvSpPr>
          <p:spPr>
            <a:xfrm>
              <a:off x="4161726" y="4651243"/>
              <a:ext cx="1868576" cy="107872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8"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29"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0"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1"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32" name="TextBox 351"/>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7633" name="TextBox 352"/>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7634" name="TextBox 353"/>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7635" name="TextBox 354"/>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grpSp>
        <p:nvGrpSpPr>
          <p:cNvPr id="107610" name="Group 212"/>
          <p:cNvGrpSpPr>
            <a:grpSpLocks/>
          </p:cNvGrpSpPr>
          <p:nvPr/>
        </p:nvGrpSpPr>
        <p:grpSpPr bwMode="auto">
          <a:xfrm>
            <a:off x="2663825" y="4908550"/>
            <a:ext cx="2471738" cy="1098550"/>
            <a:chOff x="1061972" y="4063668"/>
            <a:chExt cx="6037256" cy="2682782"/>
          </a:xfrm>
        </p:grpSpPr>
        <p:grpSp>
          <p:nvGrpSpPr>
            <p:cNvPr id="107613" name="Group 211"/>
            <p:cNvGrpSpPr>
              <a:grpSpLocks/>
            </p:cNvGrpSpPr>
            <p:nvPr/>
          </p:nvGrpSpPr>
          <p:grpSpPr bwMode="auto">
            <a:xfrm>
              <a:off x="1061972" y="4083053"/>
              <a:ext cx="1869294" cy="1077766"/>
              <a:chOff x="4161726" y="4651416"/>
              <a:chExt cx="1869294" cy="1077766"/>
            </a:xfrm>
          </p:grpSpPr>
          <p:sp>
            <p:nvSpPr>
              <p:cNvPr id="250" name="Oval 249"/>
              <p:cNvSpPr/>
              <p:nvPr/>
            </p:nvSpPr>
            <p:spPr>
              <a:xfrm>
                <a:off x="4161726" y="4651416"/>
                <a:ext cx="1868952" cy="1077766"/>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6" name="TextBox 318"/>
              <p:cNvSpPr txBox="1">
                <a:spLocks noChangeArrowheads="1"/>
              </p:cNvSpPr>
              <p:nvPr/>
            </p:nvSpPr>
            <p:spPr bwMode="auto">
              <a:xfrm>
                <a:off x="4702320" y="4865173"/>
                <a:ext cx="386140"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31" name="Oval 230"/>
            <p:cNvSpPr/>
            <p:nvPr/>
          </p:nvSpPr>
          <p:spPr>
            <a:xfrm>
              <a:off x="2004204" y="5346907"/>
              <a:ext cx="2423431" cy="139954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2" name="Oval 231"/>
            <p:cNvSpPr/>
            <p:nvPr/>
          </p:nvSpPr>
          <p:spPr>
            <a:xfrm>
              <a:off x="3415611" y="4071422"/>
              <a:ext cx="1868951"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7616" name="Group 211"/>
            <p:cNvGrpSpPr>
              <a:grpSpLocks/>
            </p:cNvGrpSpPr>
            <p:nvPr/>
          </p:nvGrpSpPr>
          <p:grpSpPr bwMode="auto">
            <a:xfrm>
              <a:off x="5229934" y="5285428"/>
              <a:ext cx="1869294" cy="1120522"/>
              <a:chOff x="3841888" y="4438002"/>
              <a:chExt cx="1869294" cy="1120522"/>
            </a:xfrm>
          </p:grpSpPr>
          <p:sp>
            <p:nvSpPr>
              <p:cNvPr id="247" name="Oval 246"/>
              <p:cNvSpPr/>
              <p:nvPr/>
            </p:nvSpPr>
            <p:spPr>
              <a:xfrm>
                <a:off x="3842230" y="4437453"/>
                <a:ext cx="1868952"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4" name="TextBox 233"/>
              <p:cNvSpPr txBox="1">
                <a:spLocks noChangeArrowheads="1"/>
              </p:cNvSpPr>
              <p:nvPr/>
            </p:nvSpPr>
            <p:spPr bwMode="auto">
              <a:xfrm>
                <a:off x="5110093" y="5281524"/>
                <a:ext cx="538183"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34" name="Oval 233"/>
            <p:cNvSpPr/>
            <p:nvPr/>
          </p:nvSpPr>
          <p:spPr>
            <a:xfrm>
              <a:off x="5908837" y="4063668"/>
              <a:ext cx="1116718"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8" name="Straight Arrow Connector 237"/>
            <p:cNvCxnSpPr/>
            <p:nvPr/>
          </p:nvCxnSpPr>
          <p:spPr>
            <a:xfrm flipV="1">
              <a:off x="2930923" y="4610305"/>
              <a:ext cx="484688" cy="11629"/>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9" name="Straight Arrow Connector 238"/>
            <p:cNvCxnSpPr/>
            <p:nvPr/>
          </p:nvCxnSpPr>
          <p:spPr>
            <a:xfrm rot="16200000" flipH="1">
              <a:off x="1969337" y="5187930"/>
              <a:ext cx="391561" cy="337341"/>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0" name="Straight Arrow Connector 239"/>
            <p:cNvCxnSpPr/>
            <p:nvPr/>
          </p:nvCxnSpPr>
          <p:spPr>
            <a:xfrm rot="5400000">
              <a:off x="3979820" y="5205376"/>
              <a:ext cx="426454" cy="314076"/>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a:stCxn id="234" idx="2"/>
            </p:cNvCxnSpPr>
            <p:nvPr/>
          </p:nvCxnSpPr>
          <p:spPr>
            <a:xfrm rot="10800000" flipV="1">
              <a:off x="5284562" y="4602552"/>
              <a:ext cx="624275" cy="7754"/>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2" name="Straight Arrow Connector 241"/>
            <p:cNvCxnSpPr>
              <a:stCxn id="247" idx="2"/>
            </p:cNvCxnSpPr>
            <p:nvPr/>
          </p:nvCxnSpPr>
          <p:spPr>
            <a:xfrm rot="10800000" flipV="1">
              <a:off x="4400494" y="5823759"/>
              <a:ext cx="829783" cy="224857"/>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107612" name="Rectangle 8"/>
          <p:cNvSpPr>
            <a:spLocks noChangeArrowheads="1"/>
          </p:cNvSpPr>
          <p:nvPr/>
        </p:nvSpPr>
        <p:spPr bwMode="auto">
          <a:xfrm>
            <a:off x="6421086" y="6180322"/>
            <a:ext cx="246096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dirty="0" smtClean="0">
                <a:solidFill>
                  <a:srgbClr val="000000"/>
                </a:solidFill>
                <a:latin typeface="MS Reference Sans Serif" charset="0"/>
                <a:cs typeface="MS Reference Sans Serif" charset="0"/>
              </a:rPr>
              <a:t>Your exercise questions</a:t>
            </a:r>
            <a:endParaRPr lang="en-GB" sz="1500" dirty="0">
              <a:solidFill>
                <a:srgbClr val="000000"/>
              </a:solidFill>
              <a:latin typeface="MS Reference Sans Serif" charset="0"/>
              <a:cs typeface="MS Reference Sans Serif" charset="0"/>
            </a:endParaRPr>
          </a:p>
        </p:txBody>
      </p:sp>
      <p:sp>
        <p:nvSpPr>
          <p:cNvPr id="230"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000000"/>
                </a:solidFill>
                <a:latin typeface="MS Reference Sans Serif" charset="0"/>
                <a:cs typeface="MS Reference Sans Serif" charset="0"/>
              </a:rPr>
              <a:t>Variations on the theme</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361" name="&quot;No&quot; Symbol 360"/>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grpSp>
        <p:nvGrpSpPr>
          <p:cNvPr id="229" name="Group 228"/>
          <p:cNvGrpSpPr/>
          <p:nvPr/>
        </p:nvGrpSpPr>
        <p:grpSpPr>
          <a:xfrm flipH="1">
            <a:off x="8774186" y="207587"/>
            <a:ext cx="165255" cy="708237"/>
            <a:chOff x="293096" y="5116407"/>
            <a:chExt cx="341908" cy="1465319"/>
          </a:xfrm>
          <a:solidFill>
            <a:srgbClr val="FF0000"/>
          </a:solidFill>
        </p:grpSpPr>
        <p:sp>
          <p:nvSpPr>
            <p:cNvPr id="233" name="Oval 232"/>
            <p:cNvSpPr/>
            <p:nvPr/>
          </p:nvSpPr>
          <p:spPr>
            <a:xfrm>
              <a:off x="293096" y="6239818"/>
              <a:ext cx="341908" cy="341908"/>
            </a:xfrm>
            <a:prstGeom prst="ellipse">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354158" y="5116407"/>
              <a:ext cx="232035" cy="976879"/>
            </a:xfrm>
            <a:prstGeom prst="rect">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54907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C_4038.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
            <a:ext cx="9144000" cy="6889832"/>
          </a:xfrm>
          <a:prstGeom prst="rect">
            <a:avLst/>
          </a:prstGeom>
        </p:spPr>
      </p:pic>
    </p:spTree>
    <p:extLst>
      <p:ext uri="{BB962C8B-B14F-4D97-AF65-F5344CB8AC3E}">
        <p14:creationId xmlns:p14="http://schemas.microsoft.com/office/powerpoint/2010/main" val="42194454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racker.JPG"/>
          <p:cNvPicPr>
            <a:picLocks noChangeAspect="1"/>
          </p:cNvPicPr>
          <p:nvPr/>
        </p:nvPicPr>
        <p:blipFill>
          <a:blip r:embed="rId3" cstate="email">
            <a:extLst>
              <a:ext uri="{BEBA8EAE-BF5A-486C-A8C5-ECC9F3942E4B}">
                <a14:imgProps xmlns:a14="http://schemas.microsoft.com/office/drawing/2010/main">
                  <a14:imgLayer r:embed="rId4">
                    <a14:imgEffect>
                      <a14:saturation sat="111000"/>
                    </a14:imgEffect>
                    <a14:imgEffect>
                      <a14:brightnessContrast contrast="2000"/>
                    </a14:imgEffect>
                  </a14:imgLayer>
                </a14:imgProps>
              </a:ext>
              <a:ext uri="{28A0092B-C50C-407E-A947-70E740481C1C}">
                <a14:useLocalDpi xmlns:a14="http://schemas.microsoft.com/office/drawing/2010/main"/>
              </a:ext>
            </a:extLst>
          </a:blip>
          <a:stretch>
            <a:fillRect/>
          </a:stretch>
        </p:blipFill>
        <p:spPr>
          <a:xfrm>
            <a:off x="-1" y="-330200"/>
            <a:ext cx="9584267" cy="7188200"/>
          </a:xfrm>
          <a:prstGeom prst="rect">
            <a:avLst/>
          </a:prstGeom>
        </p:spPr>
      </p:pic>
    </p:spTree>
    <p:extLst>
      <p:ext uri="{BB962C8B-B14F-4D97-AF65-F5344CB8AC3E}">
        <p14:creationId xmlns:p14="http://schemas.microsoft.com/office/powerpoint/2010/main" val="23134576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001.png.jpe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85828" y="0"/>
            <a:ext cx="6362820" cy="6472735"/>
          </a:xfrm>
          <a:prstGeom prst="rect">
            <a:avLst/>
          </a:prstGeom>
        </p:spPr>
      </p:pic>
      <p:sp>
        <p:nvSpPr>
          <p:cNvPr id="5" name="Rectangle 4"/>
          <p:cNvSpPr/>
          <p:nvPr/>
        </p:nvSpPr>
        <p:spPr>
          <a:xfrm>
            <a:off x="0" y="6550223"/>
            <a:ext cx="9144000" cy="307777"/>
          </a:xfrm>
          <a:prstGeom prst="rect">
            <a:avLst/>
          </a:prstGeom>
        </p:spPr>
        <p:txBody>
          <a:bodyPr wrap="square">
            <a:spAutoFit/>
          </a:bodyPr>
          <a:lstStyle/>
          <a:p>
            <a:r>
              <a:rPr lang="en-US" sz="1400" dirty="0"/>
              <a:t>https://</a:t>
            </a:r>
            <a:r>
              <a:rPr lang="en-US" sz="1400" dirty="0" err="1"/>
              <a:t>www.imperial.ac.uk</a:t>
            </a:r>
            <a:r>
              <a:rPr lang="en-US" sz="1400" dirty="0"/>
              <a:t>/admin-services/</a:t>
            </a:r>
            <a:r>
              <a:rPr lang="en-US" sz="1400" dirty="0" err="1"/>
              <a:t>ict</a:t>
            </a:r>
            <a:r>
              <a:rPr lang="en-US" sz="1400" dirty="0"/>
              <a:t>/self-service/research-support/</a:t>
            </a:r>
            <a:r>
              <a:rPr lang="en-US" sz="1400" dirty="0" err="1"/>
              <a:t>hpc</a:t>
            </a:r>
            <a:r>
              <a:rPr lang="en-US" sz="1400" dirty="0"/>
              <a:t>/</a:t>
            </a:r>
            <a:r>
              <a:rPr lang="en-US" sz="1400" dirty="0" err="1"/>
              <a:t>hpc</a:t>
            </a:r>
            <a:r>
              <a:rPr lang="en-US" sz="1400" dirty="0"/>
              <a:t>-service-support/service/</a:t>
            </a:r>
          </a:p>
        </p:txBody>
      </p:sp>
    </p:spTree>
    <p:extLst>
      <p:ext uri="{BB962C8B-B14F-4D97-AF65-F5344CB8AC3E}">
        <p14:creationId xmlns:p14="http://schemas.microsoft.com/office/powerpoint/2010/main" val="658599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28222" y="1719881"/>
            <a:ext cx="9144000" cy="54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2800" b="1" dirty="0">
                <a:solidFill>
                  <a:srgbClr val="FFFFFF"/>
                </a:solidFill>
                <a:latin typeface="MS Reference Sans Serif" charset="0"/>
                <a:cs typeface="MS Reference Sans Serif" charset="0"/>
              </a:rPr>
              <a:t>1.) What is neutral </a:t>
            </a:r>
            <a:r>
              <a:rPr lang="en-GB" sz="2800" b="1" dirty="0" smtClean="0">
                <a:solidFill>
                  <a:srgbClr val="FFFFFF"/>
                </a:solidFill>
                <a:latin typeface="MS Reference Sans Serif" charset="0"/>
                <a:cs typeface="MS Reference Sans Serif" charset="0"/>
              </a:rPr>
              <a:t>theory?</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2.) </a:t>
            </a:r>
            <a:r>
              <a:rPr lang="en-GB" sz="2800" b="1" dirty="0" smtClean="0">
                <a:solidFill>
                  <a:srgbClr val="FFFFFF"/>
                </a:solidFill>
                <a:latin typeface="MS Reference Sans Serif" charset="0"/>
                <a:cs typeface="MS Reference Sans Serif" charset="0"/>
              </a:rPr>
              <a:t>Example neutral models</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smtClean="0">
                <a:solidFill>
                  <a:srgbClr val="FFFFFF"/>
                </a:solidFill>
                <a:latin typeface="MS Reference Sans Serif" charset="0"/>
                <a:cs typeface="MS Reference Sans Serif" charset="0"/>
              </a:rPr>
              <a:t> </a:t>
            </a:r>
          </a:p>
          <a:p>
            <a:pPr algn="ctr" eaLnBrk="1" hangingPunct="1"/>
            <a:r>
              <a:rPr lang="en-GB" sz="2800" b="1" dirty="0">
                <a:solidFill>
                  <a:srgbClr val="FFFFFF"/>
                </a:solidFill>
                <a:latin typeface="MS Reference Sans Serif" charset="0"/>
                <a:cs typeface="MS Reference Sans Serif" charset="0"/>
              </a:rPr>
              <a:t>3</a:t>
            </a:r>
            <a:r>
              <a:rPr lang="en-GB" sz="2800" b="1" dirty="0" smtClean="0">
                <a:solidFill>
                  <a:srgbClr val="FFFFFF"/>
                </a:solidFill>
                <a:latin typeface="MS Reference Sans Serif" charset="0"/>
                <a:cs typeface="MS Reference Sans Serif" charset="0"/>
              </a:rPr>
              <a:t>.) Uses of neutral theory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4</a:t>
            </a:r>
            <a:r>
              <a:rPr lang="en-GB" sz="2800" b="1" dirty="0" smtClean="0">
                <a:solidFill>
                  <a:srgbClr val="FFFFFF"/>
                </a:solidFill>
                <a:latin typeface="MS Reference Sans Serif" charset="0"/>
                <a:cs typeface="MS Reference Sans Serif" charset="0"/>
              </a:rPr>
              <a:t>.) </a:t>
            </a:r>
            <a:r>
              <a:rPr lang="en-GB" sz="2800" b="1" dirty="0">
                <a:solidFill>
                  <a:srgbClr val="FFFFFF"/>
                </a:solidFill>
                <a:latin typeface="MS Reference Sans Serif" charset="0"/>
                <a:cs typeface="MS Reference Sans Serif" charset="0"/>
              </a:rPr>
              <a:t>Applications in i</a:t>
            </a:r>
            <a:r>
              <a:rPr lang="en-GB" sz="2800" b="1" dirty="0" smtClean="0">
                <a:solidFill>
                  <a:srgbClr val="FFFFFF"/>
                </a:solidFill>
                <a:latin typeface="MS Reference Sans Serif" charset="0"/>
                <a:cs typeface="MS Reference Sans Serif" charset="0"/>
              </a:rPr>
              <a:t>sland </a:t>
            </a:r>
            <a:r>
              <a:rPr lang="en-GB" sz="2800" b="1" dirty="0">
                <a:solidFill>
                  <a:srgbClr val="FFFFFF"/>
                </a:solidFill>
                <a:latin typeface="MS Reference Sans Serif" charset="0"/>
                <a:cs typeface="MS Reference Sans Serif" charset="0"/>
              </a:rPr>
              <a:t>b</a:t>
            </a:r>
            <a:r>
              <a:rPr lang="en-GB" sz="2800" b="1" dirty="0" smtClean="0">
                <a:solidFill>
                  <a:srgbClr val="FFFFFF"/>
                </a:solidFill>
                <a:latin typeface="MS Reference Sans Serif" charset="0"/>
                <a:cs typeface="MS Reference Sans Serif" charset="0"/>
              </a:rPr>
              <a:t>iogeography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US" sz="4000" dirty="0">
              <a:solidFill>
                <a:srgbClr val="FFFFFF"/>
              </a:solidFill>
              <a:latin typeface="Calibri" charset="0"/>
              <a:cs typeface="MS Reference Sans Serif" charset="0"/>
            </a:endParaRPr>
          </a:p>
        </p:txBody>
      </p:sp>
      <p:sp>
        <p:nvSpPr>
          <p:cNvPr id="3" name="TextBox 2"/>
          <p:cNvSpPr txBox="1">
            <a:spLocks noChangeArrowheads="1"/>
          </p:cNvSpPr>
          <p:nvPr/>
        </p:nvSpPr>
        <p:spPr bwMode="auto">
          <a:xfrm>
            <a:off x="0" y="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FFFFFF"/>
                </a:solidFill>
                <a:latin typeface="MS Reference Sans Serif" charset="0"/>
                <a:cs typeface="MS Reference Sans Serif" charset="0"/>
              </a:rPr>
              <a:t>Ecological Neutral Theory:</a:t>
            </a:r>
          </a:p>
          <a:p>
            <a:pPr algn="ctr" eaLnBrk="1" hangingPunct="1"/>
            <a:r>
              <a:rPr lang="en-GB" sz="3200" b="1" dirty="0">
                <a:solidFill>
                  <a:schemeClr val="bg1"/>
                </a:solidFill>
                <a:latin typeface="MS Reference Sans Serif" charset="0"/>
                <a:cs typeface="MS Reference Sans Serif" charset="0"/>
              </a:rPr>
              <a:t>Madness or Misunderstood</a:t>
            </a:r>
            <a:r>
              <a:rPr lang="en-GB" sz="3200" b="1" dirty="0" smtClean="0">
                <a:solidFill>
                  <a:schemeClr val="bg1"/>
                </a:solidFill>
                <a:latin typeface="MS Reference Sans Serif" charset="0"/>
                <a:cs typeface="MS Reference Sans Serif" charset="0"/>
              </a:rPr>
              <a:t>?</a:t>
            </a:r>
          </a:p>
          <a:p>
            <a:pPr algn="ctr" eaLnBrk="1" hangingPunct="1"/>
            <a:endParaRPr lang="en-US" sz="4000" dirty="0">
              <a:latin typeface="MS Reference Sans Serif" charset="0"/>
              <a:cs typeface="MS Reference Sans Serif" charset="0"/>
            </a:endParaRPr>
          </a:p>
        </p:txBody>
      </p:sp>
      <p:sp>
        <p:nvSpPr>
          <p:cNvPr id="4" name="Rectangle 3"/>
          <p:cNvSpPr/>
          <p:nvPr/>
        </p:nvSpPr>
        <p:spPr>
          <a:xfrm>
            <a:off x="607826" y="3967439"/>
            <a:ext cx="7918824" cy="1227137"/>
          </a:xfrm>
          <a:prstGeom prst="rect">
            <a:avLst/>
          </a:prstGeom>
          <a:noFill/>
          <a:ln w="1270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07770966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250" name="TextBox 4"/>
          <p:cNvSpPr txBox="1">
            <a:spLocks noChangeArrowheads="1"/>
          </p:cNvSpPr>
          <p:nvPr/>
        </p:nvSpPr>
        <p:spPr bwMode="auto">
          <a:xfrm>
            <a:off x="4559300" y="352425"/>
            <a:ext cx="4584700"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2800" b="1" dirty="0">
                <a:solidFill>
                  <a:srgbClr val="FFFFFF"/>
                </a:solidFill>
                <a:latin typeface="MS Reference Sans Serif" charset="0"/>
                <a:cs typeface="MS Reference Sans Serif" charset="0"/>
              </a:rPr>
              <a:t>Essentially, </a:t>
            </a:r>
          </a:p>
          <a:p>
            <a:pPr algn="ctr" eaLnBrk="1" hangingPunct="1"/>
            <a:r>
              <a:rPr lang="en-GB" sz="2800" b="1" dirty="0">
                <a:solidFill>
                  <a:srgbClr val="FFFFFF"/>
                </a:solidFill>
                <a:latin typeface="MS Reference Sans Serif" charset="0"/>
                <a:cs typeface="MS Reference Sans Serif" charset="0"/>
              </a:rPr>
              <a:t>all models are wrong,</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but some are useful</a:t>
            </a: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dirty="0">
              <a:solidFill>
                <a:srgbClr val="FFFFFF"/>
              </a:solidFill>
              <a:latin typeface="MS Reference Sans Serif" charset="0"/>
              <a:cs typeface="MS Reference Sans Serif" charset="0"/>
            </a:endParaRPr>
          </a:p>
        </p:txBody>
      </p:sp>
      <p:grpSp>
        <p:nvGrpSpPr>
          <p:cNvPr id="2" name="Group 1"/>
          <p:cNvGrpSpPr/>
          <p:nvPr/>
        </p:nvGrpSpPr>
        <p:grpSpPr>
          <a:xfrm>
            <a:off x="323030" y="339725"/>
            <a:ext cx="4223570" cy="5946775"/>
            <a:chOff x="492125" y="276225"/>
            <a:chExt cx="4486275" cy="6316663"/>
          </a:xfrm>
        </p:grpSpPr>
        <p:pic>
          <p:nvPicPr>
            <p:cNvPr id="53251" name="Picture 3" descr="GeorgeEPBox.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2125" y="276225"/>
              <a:ext cx="4486275"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5"/>
            <p:cNvSpPr>
              <a:spLocks noChangeArrowheads="1"/>
            </p:cNvSpPr>
            <p:nvPr/>
          </p:nvSpPr>
          <p:spPr bwMode="auto">
            <a:xfrm>
              <a:off x="688975" y="6315075"/>
              <a:ext cx="14747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dirty="0">
                  <a:latin typeface="MS Reference Sans Serif" charset="0"/>
                  <a:cs typeface="MS Reference Sans Serif" charset="0"/>
                </a:rPr>
                <a:t>© David </a:t>
              </a:r>
              <a:r>
                <a:rPr lang="en-US" sz="1200" dirty="0" err="1">
                  <a:latin typeface="MS Reference Sans Serif" charset="0"/>
                  <a:cs typeface="MS Reference Sans Serif" charset="0"/>
                </a:rPr>
                <a:t>McEddy</a:t>
              </a:r>
              <a:endParaRPr lang="en-US" sz="1200" dirty="0">
                <a:latin typeface="MS Reference Sans Serif" charset="0"/>
                <a:cs typeface="MS Reference Sans Serif" charset="0"/>
              </a:endParaRPr>
            </a:p>
          </p:txBody>
        </p:sp>
      </p:grpSp>
      <p:sp>
        <p:nvSpPr>
          <p:cNvPr id="53253" name="Rectangle 6"/>
          <p:cNvSpPr>
            <a:spLocks noChangeArrowheads="1"/>
          </p:cNvSpPr>
          <p:nvPr/>
        </p:nvSpPr>
        <p:spPr bwMode="auto">
          <a:xfrm>
            <a:off x="203200" y="6350526"/>
            <a:ext cx="4483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dirty="0">
                <a:solidFill>
                  <a:srgbClr val="FFFFFF"/>
                </a:solidFill>
                <a:latin typeface="MS Reference Sans Serif" charset="0"/>
                <a:cs typeface="MS Reference Sans Serif" charset="0"/>
              </a:rPr>
              <a:t>George E P </a:t>
            </a:r>
            <a:r>
              <a:rPr lang="en-US" dirty="0" smtClean="0">
                <a:solidFill>
                  <a:srgbClr val="FFFFFF"/>
                </a:solidFill>
                <a:latin typeface="MS Reference Sans Serif" charset="0"/>
                <a:cs typeface="MS Reference Sans Serif" charset="0"/>
              </a:rPr>
              <a:t>Box </a:t>
            </a:r>
            <a:r>
              <a:rPr lang="en-GB" dirty="0" smtClean="0">
                <a:solidFill>
                  <a:schemeClr val="bg1"/>
                </a:solidFill>
                <a:latin typeface="MS Reference Sans Serif" charset="0"/>
                <a:cs typeface="MS Reference Sans Serif" charset="0"/>
              </a:rPr>
              <a:t>(</a:t>
            </a:r>
            <a:r>
              <a:rPr lang="en-US" dirty="0">
                <a:solidFill>
                  <a:schemeClr val="bg1"/>
                </a:solidFill>
                <a:latin typeface="MS Reference Sans Serif" charset="0"/>
                <a:cs typeface="MS Reference Sans Serif" charset="0"/>
              </a:rPr>
              <a:t>Box &amp; Draper 1987)</a:t>
            </a:r>
            <a:endParaRPr lang="en-GB" dirty="0">
              <a:solidFill>
                <a:schemeClr val="bg1"/>
              </a:solidFill>
              <a:latin typeface="MS Reference Sans Serif" charset="0"/>
              <a:cs typeface="MS Reference Sans Serif" charset="0"/>
            </a:endParaRPr>
          </a:p>
        </p:txBody>
      </p:sp>
      <p:sp>
        <p:nvSpPr>
          <p:cNvPr id="7" name="TextBox 4"/>
          <p:cNvSpPr txBox="1">
            <a:spLocks noChangeArrowheads="1"/>
          </p:cNvSpPr>
          <p:nvPr/>
        </p:nvSpPr>
        <p:spPr bwMode="auto">
          <a:xfrm>
            <a:off x="4559300" y="352425"/>
            <a:ext cx="45847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GB" sz="2000" b="1" dirty="0" smtClean="0">
              <a:solidFill>
                <a:srgbClr val="FFFFFF"/>
              </a:solidFill>
              <a:latin typeface="MS Reference Sans Serif" charset="0"/>
              <a:cs typeface="MS Reference Sans Serif" charset="0"/>
            </a:endParaRPr>
          </a:p>
          <a:p>
            <a:pPr algn="ctr" eaLnBrk="1" hangingPunct="1"/>
            <a:endParaRPr lang="en-GB" sz="2000" b="1" dirty="0">
              <a:solidFill>
                <a:srgbClr val="FFFFFF"/>
              </a:solidFill>
              <a:latin typeface="MS Reference Sans Serif" charset="0"/>
              <a:cs typeface="MS Reference Sans Serif" charset="0"/>
            </a:endParaRPr>
          </a:p>
          <a:p>
            <a:pPr algn="ctr" eaLnBrk="1" hangingPunct="1"/>
            <a:endParaRPr lang="en-GB" sz="2000" b="1" dirty="0" smtClean="0">
              <a:solidFill>
                <a:srgbClr val="FFFFFF"/>
              </a:solidFill>
              <a:latin typeface="MS Reference Sans Serif" charset="0"/>
              <a:cs typeface="MS Reference Sans Serif" charset="0"/>
            </a:endParaRPr>
          </a:p>
          <a:p>
            <a:pPr algn="ctr" eaLnBrk="1" hangingPunct="1"/>
            <a:endParaRPr lang="en-GB" sz="2000" b="1" dirty="0" smtClean="0">
              <a:solidFill>
                <a:srgbClr val="FFFFFF"/>
              </a:solidFill>
              <a:latin typeface="MS Reference Sans Serif" charset="0"/>
              <a:cs typeface="MS Reference Sans Serif" charset="0"/>
            </a:endParaRPr>
          </a:p>
          <a:p>
            <a:pPr algn="ctr" eaLnBrk="1" hangingPunct="1"/>
            <a:r>
              <a:rPr lang="en-GB" sz="2000" b="1" dirty="0" smtClean="0">
                <a:solidFill>
                  <a:srgbClr val="FFFFFF"/>
                </a:solidFill>
                <a:latin typeface="MS Reference Sans Serif" charset="0"/>
                <a:cs typeface="MS Reference Sans Serif" charset="0"/>
              </a:rPr>
              <a:t>All models can fail upon being challenged with data</a:t>
            </a:r>
          </a:p>
          <a:p>
            <a:pPr algn="ctr" eaLnBrk="1" hangingPunct="1"/>
            <a:endParaRPr lang="en-GB" sz="2000" b="1" dirty="0">
              <a:solidFill>
                <a:srgbClr val="FFFFFF"/>
              </a:solidFill>
              <a:latin typeface="MS Reference Sans Serif" charset="0"/>
              <a:cs typeface="MS Reference Sans Serif" charset="0"/>
            </a:endParaRPr>
          </a:p>
          <a:p>
            <a:pPr algn="ctr" eaLnBrk="1" hangingPunct="1"/>
            <a:r>
              <a:rPr lang="en-GB" sz="2000" b="1" dirty="0" smtClean="0">
                <a:solidFill>
                  <a:srgbClr val="FFFFFF"/>
                </a:solidFill>
                <a:latin typeface="MS Reference Sans Serif" charset="0"/>
                <a:cs typeface="MS Reference Sans Serif" charset="0"/>
              </a:rPr>
              <a:t>That’s Okay!</a:t>
            </a:r>
          </a:p>
          <a:p>
            <a:pPr algn="ctr" eaLnBrk="1" hangingPunct="1"/>
            <a:endParaRPr lang="en-GB" sz="2000" b="1" dirty="0">
              <a:solidFill>
                <a:srgbClr val="FFFFFF"/>
              </a:solidFill>
              <a:latin typeface="MS Reference Sans Serif" charset="0"/>
              <a:cs typeface="MS Reference Sans Serif" charset="0"/>
            </a:endParaRPr>
          </a:p>
          <a:p>
            <a:pPr algn="ctr" eaLnBrk="1" hangingPunct="1"/>
            <a:endParaRPr lang="en-GB" sz="2000" b="1" dirty="0" smtClean="0">
              <a:solidFill>
                <a:srgbClr val="FFFFFF"/>
              </a:solidFill>
              <a:latin typeface="MS Reference Sans Serif" charset="0"/>
              <a:cs typeface="MS Reference Sans Serif" charset="0"/>
            </a:endParaRPr>
          </a:p>
          <a:p>
            <a:pPr algn="ctr" eaLnBrk="1" hangingPunct="1"/>
            <a:endParaRPr lang="en-GB" sz="2000" b="1" dirty="0">
              <a:solidFill>
                <a:srgbClr val="FFFFFF"/>
              </a:solidFill>
              <a:latin typeface="MS Reference Sans Serif" charset="0"/>
              <a:cs typeface="MS Reference Sans Serif" charset="0"/>
            </a:endParaRPr>
          </a:p>
          <a:p>
            <a:pPr algn="ctr" eaLnBrk="1" hangingPunct="1"/>
            <a:endParaRPr lang="en-GB" sz="2000" b="1" dirty="0" smtClean="0">
              <a:solidFill>
                <a:srgbClr val="FFFFFF"/>
              </a:solidFill>
              <a:latin typeface="MS Reference Sans Serif" charset="0"/>
              <a:cs typeface="MS Reference Sans Serif" charset="0"/>
            </a:endParaRPr>
          </a:p>
          <a:p>
            <a:pPr algn="ctr" eaLnBrk="1" hangingPunct="1"/>
            <a:endParaRPr lang="en-GB" sz="2000" b="1" dirty="0" smtClean="0">
              <a:solidFill>
                <a:srgbClr val="FFFFFF"/>
              </a:solidFill>
              <a:latin typeface="MS Reference Sans Serif" charset="0"/>
              <a:cs typeface="MS Reference Sans Serif" charset="0"/>
            </a:endParaRPr>
          </a:p>
          <a:p>
            <a:pPr algn="ctr" eaLnBrk="1" hangingPunct="1"/>
            <a:endParaRPr lang="en-GB" sz="2000" b="1" dirty="0">
              <a:solidFill>
                <a:srgbClr val="FFFFFF"/>
              </a:solidFill>
              <a:latin typeface="MS Reference Sans Serif" charset="0"/>
              <a:cs typeface="MS Reference Sans Serif" charset="0"/>
            </a:endParaRPr>
          </a:p>
          <a:p>
            <a:pPr marL="457200" indent="-457200" algn="ctr" eaLnBrk="1" hangingPunct="1">
              <a:buFont typeface="+mj-lt"/>
              <a:buAutoNum type="arabicPeriod"/>
            </a:pPr>
            <a:r>
              <a:rPr lang="en-GB" sz="2000" b="1" dirty="0" smtClean="0">
                <a:solidFill>
                  <a:srgbClr val="FFFFFF"/>
                </a:solidFill>
                <a:latin typeface="MS Reference Sans Serif" charset="0"/>
                <a:cs typeface="MS Reference Sans Serif" charset="0"/>
              </a:rPr>
              <a:t>Helping to understand</a:t>
            </a:r>
          </a:p>
          <a:p>
            <a:pPr marL="457200" indent="-457200" algn="ctr" eaLnBrk="1" hangingPunct="1">
              <a:buFont typeface="+mj-lt"/>
              <a:buAutoNum type="arabicPeriod"/>
            </a:pPr>
            <a:endParaRPr lang="en-GB" sz="2000" b="1" dirty="0">
              <a:solidFill>
                <a:srgbClr val="FFFFFF"/>
              </a:solidFill>
              <a:latin typeface="MS Reference Sans Serif" charset="0"/>
              <a:cs typeface="MS Reference Sans Serif" charset="0"/>
            </a:endParaRPr>
          </a:p>
          <a:p>
            <a:pPr marL="457200" indent="-457200" algn="ctr" eaLnBrk="1" hangingPunct="1">
              <a:buFont typeface="+mj-lt"/>
              <a:buAutoNum type="arabicPeriod"/>
            </a:pPr>
            <a:r>
              <a:rPr lang="en-GB" sz="2000" b="1" dirty="0" smtClean="0">
                <a:solidFill>
                  <a:srgbClr val="FFFFFF"/>
                </a:solidFill>
                <a:latin typeface="MS Reference Sans Serif" charset="0"/>
                <a:cs typeface="MS Reference Sans Serif" charset="0"/>
              </a:rPr>
              <a:t>Helping to predict</a:t>
            </a:r>
          </a:p>
          <a:p>
            <a:pPr algn="ctr" eaLnBrk="1" hangingPunct="1"/>
            <a:endParaRPr lang="en-GB" sz="2000" b="1" dirty="0">
              <a:solidFill>
                <a:srgbClr val="FFFFFF"/>
              </a:solidFill>
              <a:latin typeface="MS Reference Sans Serif" charset="0"/>
              <a:cs typeface="MS Reference Sans Serif" charset="0"/>
            </a:endParaRPr>
          </a:p>
          <a:p>
            <a:pPr algn="ctr" eaLnBrk="1" hangingPunct="1"/>
            <a:endParaRPr lang="en-GB" sz="2000" b="1" dirty="0">
              <a:solidFill>
                <a:srgbClr val="FFFFFF"/>
              </a:solidFill>
              <a:latin typeface="MS Reference Sans Serif" charset="0"/>
              <a:cs typeface="MS Reference Sans Serif" charset="0"/>
            </a:endParaRPr>
          </a:p>
        </p:txBody>
      </p:sp>
    </p:spTree>
    <p:extLst>
      <p:ext uri="{BB962C8B-B14F-4D97-AF65-F5344CB8AC3E}">
        <p14:creationId xmlns:p14="http://schemas.microsoft.com/office/powerpoint/2010/main" val="419974669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Model</a:t>
            </a:r>
          </a:p>
        </p:txBody>
      </p:sp>
      <p:sp>
        <p:nvSpPr>
          <p:cNvPr id="10" name="Rectangle 9"/>
          <p:cNvSpPr/>
          <p:nvPr/>
        </p:nvSpPr>
        <p:spPr>
          <a:xfrm>
            <a:off x="4127500" y="4813300"/>
            <a:ext cx="4521200" cy="800100"/>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tx1"/>
                </a:solidFill>
              </a:rPr>
              <a:t>Mixture of processes </a:t>
            </a:r>
            <a:endParaRPr lang="en-US" sz="2400" b="1" dirty="0" smtClean="0">
              <a:solidFill>
                <a:schemeClr val="tx1"/>
              </a:solidFill>
            </a:endParaRPr>
          </a:p>
          <a:p>
            <a:pPr algn="ctr"/>
            <a:r>
              <a:rPr lang="en-US" sz="2400" b="1" dirty="0" smtClean="0">
                <a:solidFill>
                  <a:schemeClr val="tx1"/>
                </a:solidFill>
              </a:rPr>
              <a:t>that </a:t>
            </a:r>
            <a:r>
              <a:rPr lang="en-US" sz="2400" b="1" dirty="0">
                <a:solidFill>
                  <a:schemeClr val="tx1"/>
                </a:solidFill>
              </a:rPr>
              <a:t>can be tweaked</a:t>
            </a:r>
          </a:p>
        </p:txBody>
      </p:sp>
      <p:cxnSp>
        <p:nvCxnSpPr>
          <p:cNvPr id="12" name="Straight Connector 11"/>
          <p:cNvCxnSpPr/>
          <p:nvPr/>
        </p:nvCxnSpPr>
        <p:spPr>
          <a:xfrm flipV="1">
            <a:off x="4127500" y="3949700"/>
            <a:ext cx="3035300" cy="863600"/>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3" name="Straight Connector 12"/>
          <p:cNvCxnSpPr/>
          <p:nvPr/>
        </p:nvCxnSpPr>
        <p:spPr>
          <a:xfrm flipH="1" flipV="1">
            <a:off x="8255000" y="3962400"/>
            <a:ext cx="381000" cy="838200"/>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8" name="Diamond 17"/>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Tree>
    <p:extLst>
      <p:ext uri="{BB962C8B-B14F-4D97-AF65-F5344CB8AC3E}">
        <p14:creationId xmlns:p14="http://schemas.microsoft.com/office/powerpoint/2010/main" val="195162689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B</a:t>
            </a:r>
          </a:p>
        </p:txBody>
      </p:sp>
      <p:sp>
        <p:nvSpPr>
          <p:cNvPr id="9" name="Diamond 8"/>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A</a:t>
            </a:r>
          </a:p>
        </p:txBody>
      </p:sp>
      <p:sp>
        <p:nvSpPr>
          <p:cNvPr id="17" name="Rectangle 16"/>
          <p:cNvSpPr/>
          <p:nvPr/>
        </p:nvSpPr>
        <p:spPr>
          <a:xfrm>
            <a:off x="7177088" y="43513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C</a:t>
            </a:r>
          </a:p>
        </p:txBody>
      </p:sp>
      <p:sp>
        <p:nvSpPr>
          <p:cNvPr id="3" name="TextBox 2"/>
          <p:cNvSpPr txBox="1"/>
          <p:nvPr/>
        </p:nvSpPr>
        <p:spPr>
          <a:xfrm>
            <a:off x="8267700" y="1524000"/>
            <a:ext cx="812800" cy="861774"/>
          </a:xfrm>
          <a:prstGeom prst="rect">
            <a:avLst/>
          </a:prstGeom>
          <a:noFill/>
        </p:spPr>
        <p:txBody>
          <a:bodyPr wrap="square" rtlCol="0">
            <a:spAutoFit/>
          </a:bodyPr>
          <a:lstStyle/>
          <a:p>
            <a:r>
              <a:rPr lang="en-US" sz="5000" dirty="0">
                <a:solidFill>
                  <a:srgbClr val="FF0000"/>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8" name="TextBox 17"/>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9" name="TextBox 18"/>
          <p:cNvSpPr txBox="1"/>
          <p:nvPr/>
        </p:nvSpPr>
        <p:spPr>
          <a:xfrm>
            <a:off x="8267700" y="4457700"/>
            <a:ext cx="812800" cy="861774"/>
          </a:xfrm>
          <a:prstGeom prst="rect">
            <a:avLst/>
          </a:prstGeom>
          <a:noFill/>
        </p:spPr>
        <p:txBody>
          <a:bodyPr wrap="square" rtlCol="0">
            <a:spAutoFit/>
          </a:bodyPr>
          <a:lstStyle/>
          <a:p>
            <a:r>
              <a:rPr lang="en-US" sz="5000" dirty="0" smtClean="0">
                <a:solidFill>
                  <a:srgbClr val="FF0000"/>
                </a:solidFill>
                <a:latin typeface="Zapf Dingbats"/>
                <a:ea typeface="Zapf Dingbats"/>
                <a:cs typeface="Zapf Dingbats"/>
                <a:sym typeface="Zapf Dingbats"/>
              </a:rPr>
              <a:t>✗</a:t>
            </a:r>
            <a:endParaRPr lang="en-US" sz="5000" dirty="0">
              <a:solidFill>
                <a:srgbClr val="FF0000"/>
              </a:solidFill>
            </a:endParaRPr>
          </a:p>
        </p:txBody>
      </p:sp>
    </p:spTree>
    <p:extLst>
      <p:ext uri="{BB962C8B-B14F-4D97-AF65-F5344CB8AC3E}">
        <p14:creationId xmlns:p14="http://schemas.microsoft.com/office/powerpoint/2010/main" val="370496797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B</a:t>
            </a:r>
          </a:p>
        </p:txBody>
      </p:sp>
      <p:sp>
        <p:nvSpPr>
          <p:cNvPr id="9" name="Diamond 8"/>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A</a:t>
            </a:r>
          </a:p>
        </p:txBody>
      </p:sp>
      <p:sp>
        <p:nvSpPr>
          <p:cNvPr id="17" name="Rectangle 16"/>
          <p:cNvSpPr/>
          <p:nvPr/>
        </p:nvSpPr>
        <p:spPr>
          <a:xfrm>
            <a:off x="7177088" y="43513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C</a:t>
            </a:r>
          </a:p>
        </p:txBody>
      </p:sp>
      <p:sp>
        <p:nvSpPr>
          <p:cNvPr id="3" name="TextBox 2"/>
          <p:cNvSpPr txBox="1"/>
          <p:nvPr/>
        </p:nvSpPr>
        <p:spPr>
          <a:xfrm>
            <a:off x="8267700" y="15240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8" name="TextBox 17"/>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9" name="TextBox 18"/>
          <p:cNvSpPr txBox="1"/>
          <p:nvPr/>
        </p:nvSpPr>
        <p:spPr>
          <a:xfrm>
            <a:off x="8267700" y="44577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Tree>
    <p:extLst>
      <p:ext uri="{BB962C8B-B14F-4D97-AF65-F5344CB8AC3E}">
        <p14:creationId xmlns:p14="http://schemas.microsoft.com/office/powerpoint/2010/main" val="355301652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br>
              <a:rPr lang="en-US" sz="2400" b="1" dirty="0" smtClean="0">
                <a:solidFill>
                  <a:schemeClr val="tx1"/>
                </a:solidFill>
              </a:rPr>
            </a:br>
            <a:r>
              <a:rPr lang="en-US" sz="2400" b="1" dirty="0" smtClean="0">
                <a:solidFill>
                  <a:schemeClr val="tx1"/>
                </a:solidFill>
              </a:rPr>
              <a:t>B</a:t>
            </a:r>
            <a:endParaRPr lang="en-US" sz="2400" b="1" dirty="0">
              <a:solidFill>
                <a:schemeClr val="tx1"/>
              </a:solidFill>
            </a:endParaRP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A</a:t>
            </a:r>
          </a:p>
        </p:txBody>
      </p:sp>
      <p:sp>
        <p:nvSpPr>
          <p:cNvPr id="12" name="TextBox 11"/>
          <p:cNvSpPr txBox="1"/>
          <p:nvPr/>
        </p:nvSpPr>
        <p:spPr>
          <a:xfrm>
            <a:off x="8267700" y="15240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3" name="TextBox 12"/>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4" name="TextBox 13"/>
          <p:cNvSpPr txBox="1"/>
          <p:nvPr/>
        </p:nvSpPr>
        <p:spPr>
          <a:xfrm>
            <a:off x="8242300" y="49403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7" name="Diamond 16"/>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18" name="Explosion 2 17"/>
          <p:cNvSpPr/>
          <p:nvPr/>
        </p:nvSpPr>
        <p:spPr>
          <a:xfrm>
            <a:off x="5778500" y="4343400"/>
            <a:ext cx="2768600" cy="17399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bg1"/>
                </a:solidFill>
              </a:rPr>
              <a:t>Neutral</a:t>
            </a:r>
          </a:p>
          <a:p>
            <a:pPr algn="ctr"/>
            <a:r>
              <a:rPr lang="en-US" sz="2400" b="1" dirty="0">
                <a:solidFill>
                  <a:schemeClr val="bg1"/>
                </a:solidFill>
              </a:rPr>
              <a:t>Model</a:t>
            </a:r>
          </a:p>
        </p:txBody>
      </p:sp>
    </p:spTree>
    <p:extLst>
      <p:ext uri="{BB962C8B-B14F-4D97-AF65-F5344CB8AC3E}">
        <p14:creationId xmlns:p14="http://schemas.microsoft.com/office/powerpoint/2010/main" val="144082367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br>
              <a:rPr lang="en-US" sz="2400" b="1" dirty="0" smtClean="0">
                <a:solidFill>
                  <a:schemeClr val="tx1"/>
                </a:solidFill>
              </a:rPr>
            </a:br>
            <a:r>
              <a:rPr lang="en-US" sz="2400" b="1" dirty="0" smtClean="0">
                <a:solidFill>
                  <a:schemeClr val="tx1"/>
                </a:solidFill>
              </a:rPr>
              <a:t>B</a:t>
            </a:r>
            <a:endParaRPr lang="en-US" sz="2400" b="1" dirty="0">
              <a:solidFill>
                <a:schemeClr val="tx1"/>
              </a:solidFill>
            </a:endParaRP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A</a:t>
            </a:r>
          </a:p>
        </p:txBody>
      </p:sp>
      <p:sp>
        <p:nvSpPr>
          <p:cNvPr id="12" name="TextBox 11"/>
          <p:cNvSpPr txBox="1"/>
          <p:nvPr/>
        </p:nvSpPr>
        <p:spPr>
          <a:xfrm>
            <a:off x="8267700" y="15240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3" name="TextBox 12"/>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7" name="Diamond 16"/>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18" name="Explosion 2 17"/>
          <p:cNvSpPr/>
          <p:nvPr/>
        </p:nvSpPr>
        <p:spPr>
          <a:xfrm>
            <a:off x="5778500" y="4343400"/>
            <a:ext cx="2768600" cy="17399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bg1"/>
                </a:solidFill>
              </a:rPr>
              <a:t>Neutral</a:t>
            </a:r>
          </a:p>
          <a:p>
            <a:pPr algn="ctr"/>
            <a:r>
              <a:rPr lang="en-US" sz="2400" b="1" dirty="0">
                <a:solidFill>
                  <a:schemeClr val="bg1"/>
                </a:solidFill>
              </a:rPr>
              <a:t>Model</a:t>
            </a:r>
          </a:p>
        </p:txBody>
      </p:sp>
      <p:sp>
        <p:nvSpPr>
          <p:cNvPr id="20" name="TextBox 19"/>
          <p:cNvSpPr txBox="1"/>
          <p:nvPr/>
        </p:nvSpPr>
        <p:spPr>
          <a:xfrm>
            <a:off x="8280400" y="4876800"/>
            <a:ext cx="812800" cy="861774"/>
          </a:xfrm>
          <a:prstGeom prst="rect">
            <a:avLst/>
          </a:prstGeom>
          <a:noFill/>
        </p:spPr>
        <p:txBody>
          <a:bodyPr wrap="square" rtlCol="0">
            <a:spAutoFit/>
          </a:bodyPr>
          <a:lstStyle/>
          <a:p>
            <a:r>
              <a:rPr lang="en-US" sz="5000" dirty="0" smtClean="0">
                <a:solidFill>
                  <a:srgbClr val="FF0000"/>
                </a:solidFill>
                <a:latin typeface="Zapf Dingbats"/>
                <a:ea typeface="Zapf Dingbats"/>
                <a:cs typeface="Zapf Dingbats"/>
                <a:sym typeface="Zapf Dingbats"/>
              </a:rPr>
              <a:t>✗</a:t>
            </a:r>
            <a:endParaRPr lang="en-US" sz="5000" dirty="0">
              <a:solidFill>
                <a:srgbClr val="FF0000"/>
              </a:solidFill>
            </a:endParaRPr>
          </a:p>
        </p:txBody>
      </p:sp>
    </p:spTree>
    <p:extLst>
      <p:ext uri="{BB962C8B-B14F-4D97-AF65-F5344CB8AC3E}">
        <p14:creationId xmlns:p14="http://schemas.microsoft.com/office/powerpoint/2010/main" val="31860730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p:cNvSpPr/>
          <p:nvPr/>
        </p:nvSpPr>
        <p:spPr>
          <a:xfrm>
            <a:off x="3743325" y="3444875"/>
            <a:ext cx="1519238" cy="763588"/>
          </a:xfrm>
          <a:prstGeom prst="trapezoid">
            <a:avLst>
              <a:gd name="adj" fmla="val 3838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1" name="Diamond 20"/>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B</a:t>
            </a: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A</a:t>
            </a:r>
          </a:p>
        </p:txBody>
      </p:sp>
      <p:sp>
        <p:nvSpPr>
          <p:cNvPr id="2" name="Explosion 2 1"/>
          <p:cNvSpPr/>
          <p:nvPr/>
        </p:nvSpPr>
        <p:spPr>
          <a:xfrm>
            <a:off x="5778500" y="4343400"/>
            <a:ext cx="2768600" cy="17399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bg1"/>
                </a:solidFill>
              </a:rPr>
              <a:t>Neutral</a:t>
            </a:r>
          </a:p>
          <a:p>
            <a:pPr algn="ctr"/>
            <a:r>
              <a:rPr lang="en-US" sz="2400" b="1" dirty="0">
                <a:solidFill>
                  <a:schemeClr val="bg1"/>
                </a:solidFill>
              </a:rPr>
              <a:t>Model</a:t>
            </a:r>
          </a:p>
        </p:txBody>
      </p:sp>
      <p:sp>
        <p:nvSpPr>
          <p:cNvPr id="13" name="TextBox 12"/>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20" name="Hexagon 19"/>
          <p:cNvSpPr/>
          <p:nvPr/>
        </p:nvSpPr>
        <p:spPr>
          <a:xfrm>
            <a:off x="3843338" y="2486025"/>
            <a:ext cx="1230312" cy="1060450"/>
          </a:xfrm>
          <a:prstGeom prst="hexagon">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2" name="TextBox 21"/>
          <p:cNvSpPr txBox="1"/>
          <p:nvPr/>
        </p:nvSpPr>
        <p:spPr>
          <a:xfrm>
            <a:off x="8267700" y="1524000"/>
            <a:ext cx="812800" cy="861774"/>
          </a:xfrm>
          <a:prstGeom prst="rect">
            <a:avLst/>
          </a:prstGeom>
          <a:noFill/>
        </p:spPr>
        <p:txBody>
          <a:bodyPr wrap="square" rtlCol="0">
            <a:spAutoFit/>
          </a:bodyPr>
          <a:lstStyle/>
          <a:p>
            <a:r>
              <a:rPr lang="en-US" sz="5000" dirty="0">
                <a:solidFill>
                  <a:srgbClr val="FF0000"/>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23" name="TextBox 22"/>
          <p:cNvSpPr txBox="1"/>
          <p:nvPr/>
        </p:nvSpPr>
        <p:spPr>
          <a:xfrm>
            <a:off x="8280400" y="4876800"/>
            <a:ext cx="812800" cy="861774"/>
          </a:xfrm>
          <a:prstGeom prst="rect">
            <a:avLst/>
          </a:prstGeom>
          <a:noFill/>
        </p:spPr>
        <p:txBody>
          <a:bodyPr wrap="square" rtlCol="0">
            <a:spAutoFit/>
          </a:bodyPr>
          <a:lstStyle/>
          <a:p>
            <a:r>
              <a:rPr lang="en-US" sz="5000" dirty="0" smtClean="0">
                <a:solidFill>
                  <a:srgbClr val="FF0000"/>
                </a:solidFill>
                <a:latin typeface="Zapf Dingbats"/>
                <a:ea typeface="Zapf Dingbats"/>
                <a:cs typeface="Zapf Dingbats"/>
                <a:sym typeface="Zapf Dingbats"/>
              </a:rPr>
              <a:t>✗</a:t>
            </a:r>
            <a:endParaRPr lang="en-US" sz="5000" dirty="0">
              <a:solidFill>
                <a:srgbClr val="FF0000"/>
              </a:solidFill>
            </a:endParaRPr>
          </a:p>
        </p:txBody>
      </p:sp>
    </p:spTree>
    <p:extLst>
      <p:ext uri="{BB962C8B-B14F-4D97-AF65-F5344CB8AC3E}">
        <p14:creationId xmlns:p14="http://schemas.microsoft.com/office/powerpoint/2010/main" val="42838165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p:cNvSpPr/>
          <p:nvPr/>
        </p:nvSpPr>
        <p:spPr>
          <a:xfrm>
            <a:off x="3743325" y="3444875"/>
            <a:ext cx="1519238" cy="763588"/>
          </a:xfrm>
          <a:prstGeom prst="trapezoid">
            <a:avLst>
              <a:gd name="adj" fmla="val 3838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1" name="Diamond 20"/>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B</a:t>
            </a: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Explosion 2 1"/>
          <p:cNvSpPr/>
          <p:nvPr/>
        </p:nvSpPr>
        <p:spPr>
          <a:xfrm>
            <a:off x="5778500" y="4343400"/>
            <a:ext cx="2768600" cy="17399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bg1"/>
                </a:solidFill>
              </a:rPr>
              <a:t>Neutral</a:t>
            </a:r>
          </a:p>
          <a:p>
            <a:pPr algn="ctr"/>
            <a:r>
              <a:rPr lang="en-US" sz="2400" b="1" dirty="0">
                <a:solidFill>
                  <a:schemeClr val="bg1"/>
                </a:solidFill>
              </a:rPr>
              <a:t>Model</a:t>
            </a:r>
          </a:p>
        </p:txBody>
      </p:sp>
      <p:sp>
        <p:nvSpPr>
          <p:cNvPr id="13" name="TextBox 12"/>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20" name="Hexagon 19"/>
          <p:cNvSpPr/>
          <p:nvPr/>
        </p:nvSpPr>
        <p:spPr>
          <a:xfrm>
            <a:off x="3843338" y="2486025"/>
            <a:ext cx="1230312" cy="1060450"/>
          </a:xfrm>
          <a:prstGeom prst="hexagon">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3" name="TextBox 22"/>
          <p:cNvSpPr txBox="1"/>
          <p:nvPr/>
        </p:nvSpPr>
        <p:spPr>
          <a:xfrm>
            <a:off x="8280400" y="4876800"/>
            <a:ext cx="812800" cy="861774"/>
          </a:xfrm>
          <a:prstGeom prst="rect">
            <a:avLst/>
          </a:prstGeom>
          <a:noFill/>
        </p:spPr>
        <p:txBody>
          <a:bodyPr wrap="square" rtlCol="0">
            <a:spAutoFit/>
          </a:bodyPr>
          <a:lstStyle/>
          <a:p>
            <a:r>
              <a:rPr lang="en-US" sz="5000" dirty="0" smtClean="0">
                <a:solidFill>
                  <a:srgbClr val="FF0000"/>
                </a:solidFill>
                <a:latin typeface="Zapf Dingbats"/>
                <a:ea typeface="Zapf Dingbats"/>
                <a:cs typeface="Zapf Dingbats"/>
                <a:sym typeface="Zapf Dingbats"/>
              </a:rPr>
              <a:t>✗</a:t>
            </a:r>
            <a:endParaRPr lang="en-US" sz="5000" dirty="0">
              <a:solidFill>
                <a:srgbClr val="FF0000"/>
              </a:solidFill>
            </a:endParaRPr>
          </a:p>
        </p:txBody>
      </p:sp>
      <p:sp>
        <p:nvSpPr>
          <p:cNvPr id="17" name="TextBox 16"/>
          <p:cNvSpPr txBox="1"/>
          <p:nvPr/>
        </p:nvSpPr>
        <p:spPr>
          <a:xfrm>
            <a:off x="8267700" y="15240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8" name="Rectangle 17"/>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smtClean="0">
                <a:solidFill>
                  <a:schemeClr val="tx1"/>
                </a:solidFill>
              </a:rPr>
              <a:t>A+</a:t>
            </a:r>
            <a:endParaRPr lang="en-US" sz="2400" b="1" dirty="0">
              <a:solidFill>
                <a:schemeClr val="tx1"/>
              </a:solidFill>
            </a:endParaRPr>
          </a:p>
        </p:txBody>
      </p:sp>
    </p:spTree>
    <p:extLst>
      <p:ext uri="{BB962C8B-B14F-4D97-AF65-F5344CB8AC3E}">
        <p14:creationId xmlns:p14="http://schemas.microsoft.com/office/powerpoint/2010/main" val="31165847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267700" y="15240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9" name="Trapezoid 18"/>
          <p:cNvSpPr/>
          <p:nvPr/>
        </p:nvSpPr>
        <p:spPr>
          <a:xfrm>
            <a:off x="3743325" y="3444875"/>
            <a:ext cx="1519238" cy="763588"/>
          </a:xfrm>
          <a:prstGeom prst="trapezoid">
            <a:avLst>
              <a:gd name="adj" fmla="val 3838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1" name="Diamond 20"/>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smtClean="0">
                <a:solidFill>
                  <a:schemeClr val="tx1"/>
                </a:solidFill>
              </a:rPr>
              <a:t>B</a:t>
            </a:r>
            <a:endParaRPr lang="en-US" sz="2400" b="1" dirty="0">
              <a:solidFill>
                <a:schemeClr val="tx1"/>
              </a:solidFill>
            </a:endParaRP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smtClean="0">
                <a:solidFill>
                  <a:schemeClr val="tx1"/>
                </a:solidFill>
              </a:rPr>
              <a:t>A+</a:t>
            </a:r>
            <a:endParaRPr lang="en-US" sz="2400" b="1" dirty="0">
              <a:solidFill>
                <a:schemeClr val="tx1"/>
              </a:solidFill>
            </a:endParaRPr>
          </a:p>
        </p:txBody>
      </p:sp>
      <p:sp>
        <p:nvSpPr>
          <p:cNvPr id="2" name="Explosion 2 1"/>
          <p:cNvSpPr/>
          <p:nvPr/>
        </p:nvSpPr>
        <p:spPr>
          <a:xfrm>
            <a:off x="5854700" y="4089400"/>
            <a:ext cx="2768600" cy="24511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smtClean="0">
                <a:solidFill>
                  <a:schemeClr val="bg1"/>
                </a:solidFill>
              </a:rPr>
              <a:t>Revised</a:t>
            </a:r>
          </a:p>
          <a:p>
            <a:pPr algn="ctr"/>
            <a:r>
              <a:rPr lang="en-US" sz="2400" b="1" dirty="0" smtClean="0">
                <a:solidFill>
                  <a:schemeClr val="bg1"/>
                </a:solidFill>
              </a:rPr>
              <a:t>Neutral</a:t>
            </a:r>
            <a:endParaRPr lang="en-US" sz="2400" b="1" dirty="0">
              <a:solidFill>
                <a:schemeClr val="bg1"/>
              </a:solidFill>
            </a:endParaRPr>
          </a:p>
          <a:p>
            <a:pPr algn="ctr"/>
            <a:r>
              <a:rPr lang="en-US" sz="2400" b="1" dirty="0" smtClean="0">
                <a:solidFill>
                  <a:schemeClr val="bg1"/>
                </a:solidFill>
              </a:rPr>
              <a:t>Model</a:t>
            </a:r>
          </a:p>
        </p:txBody>
      </p:sp>
      <p:sp>
        <p:nvSpPr>
          <p:cNvPr id="13" name="TextBox 12"/>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20" name="Hexagon 19"/>
          <p:cNvSpPr/>
          <p:nvPr/>
        </p:nvSpPr>
        <p:spPr>
          <a:xfrm>
            <a:off x="3843338" y="2486025"/>
            <a:ext cx="1230312" cy="1060450"/>
          </a:xfrm>
          <a:prstGeom prst="hexagon">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18" name="TextBox 17"/>
          <p:cNvSpPr txBox="1"/>
          <p:nvPr/>
        </p:nvSpPr>
        <p:spPr>
          <a:xfrm>
            <a:off x="8255000" y="49276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Tree>
    <p:extLst>
      <p:ext uri="{BB962C8B-B14F-4D97-AF65-F5344CB8AC3E}">
        <p14:creationId xmlns:p14="http://schemas.microsoft.com/office/powerpoint/2010/main" val="25238332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_8446.JPG"/>
          <p:cNvPicPr>
            <a:picLocks noChangeAspect="1"/>
          </p:cNvPicPr>
          <p:nvPr/>
        </p:nvPicPr>
        <p:blipFill>
          <a:blip r:embed="rId3" cstate="email">
            <a:extLst>
              <a:ext uri="{28A0092B-C50C-407E-A947-70E740481C1C}">
                <a14:useLocalDpi xmlns:a14="http://schemas.microsoft.com/office/drawing/2010/main"/>
              </a:ext>
            </a:extLst>
          </a:blip>
          <a:srcRect l="-10384" r="-10384"/>
          <a:stretch>
            <a:fillRect/>
          </a:stretch>
        </p:blipFill>
        <p:spPr bwMode="auto">
          <a:xfrm>
            <a:off x="-1308452" y="-46038"/>
            <a:ext cx="12472988" cy="690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93971" y="-102976"/>
            <a:ext cx="9642282" cy="1704846"/>
          </a:xfrm>
          <a:prstGeom prst="rect">
            <a:avLst/>
          </a:prstGeom>
          <a:gradFill>
            <a:gsLst>
              <a:gs pos="75000">
                <a:schemeClr val="tx1">
                  <a:alpha val="68000"/>
                </a:schemeClr>
              </a:gs>
              <a:gs pos="0">
                <a:schemeClr val="accent1">
                  <a:tint val="50000"/>
                  <a:shade val="100000"/>
                  <a:satMod val="350000"/>
                  <a:alpha val="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35177" y="86365"/>
            <a:ext cx="9379177" cy="1323439"/>
          </a:xfrm>
          <a:prstGeom prst="rect">
            <a:avLst/>
          </a:prstGeom>
        </p:spPr>
        <p:txBody>
          <a:bodyPr wrap="square">
            <a:spAutoFit/>
          </a:bodyPr>
          <a:lstStyle/>
          <a:p>
            <a:pPr algn="ctr"/>
            <a:r>
              <a:rPr lang="en-GB" sz="4000" b="1" dirty="0" smtClean="0">
                <a:solidFill>
                  <a:schemeClr val="bg1"/>
                </a:solidFill>
              </a:rPr>
              <a:t>High Performance Computational </a:t>
            </a:r>
          </a:p>
          <a:p>
            <a:pPr algn="ctr"/>
            <a:r>
              <a:rPr lang="en-GB" sz="4000" b="1" dirty="0" smtClean="0">
                <a:solidFill>
                  <a:schemeClr val="bg1"/>
                </a:solidFill>
              </a:rPr>
              <a:t>Methods for Ecology and Evolution</a:t>
            </a:r>
            <a:endParaRPr lang="en-GB" sz="4000" dirty="0">
              <a:solidFill>
                <a:schemeClr val="bg1"/>
              </a:solidFill>
            </a:endParaRPr>
          </a:p>
        </p:txBody>
      </p:sp>
    </p:spTree>
    <p:extLst>
      <p:ext uri="{BB962C8B-B14F-4D97-AF65-F5344CB8AC3E}">
        <p14:creationId xmlns:p14="http://schemas.microsoft.com/office/powerpoint/2010/main" val="3661221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p:cNvSpPr/>
          <p:nvPr/>
        </p:nvSpPr>
        <p:spPr>
          <a:xfrm>
            <a:off x="3743325" y="3444875"/>
            <a:ext cx="1519238" cy="763588"/>
          </a:xfrm>
          <a:prstGeom prst="trapezoid">
            <a:avLst>
              <a:gd name="adj" fmla="val 3838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1" name="Diamond 20"/>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smtClean="0">
                <a:solidFill>
                  <a:schemeClr val="tx1"/>
                </a:solidFill>
              </a:rPr>
              <a:t>B</a:t>
            </a:r>
            <a:endParaRPr lang="en-US" sz="2400" b="1" dirty="0">
              <a:solidFill>
                <a:schemeClr val="tx1"/>
              </a:solidFill>
            </a:endParaRP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smtClean="0">
                <a:solidFill>
                  <a:schemeClr val="tx1"/>
                </a:solidFill>
              </a:rPr>
              <a:t>A+</a:t>
            </a:r>
            <a:endParaRPr lang="en-US" sz="2400" b="1" dirty="0">
              <a:solidFill>
                <a:schemeClr val="tx1"/>
              </a:solidFill>
            </a:endParaRPr>
          </a:p>
        </p:txBody>
      </p:sp>
      <p:sp>
        <p:nvSpPr>
          <p:cNvPr id="20" name="Hexagon 19"/>
          <p:cNvSpPr/>
          <p:nvPr/>
        </p:nvSpPr>
        <p:spPr>
          <a:xfrm>
            <a:off x="3843338" y="2486025"/>
            <a:ext cx="1230312" cy="1060450"/>
          </a:xfrm>
          <a:prstGeom prst="hexagon">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2" name="Trapezoid 21"/>
          <p:cNvSpPr/>
          <p:nvPr/>
        </p:nvSpPr>
        <p:spPr>
          <a:xfrm>
            <a:off x="3552825" y="4575175"/>
            <a:ext cx="1519238" cy="763588"/>
          </a:xfrm>
          <a:prstGeom prst="trapezoid">
            <a:avLst>
              <a:gd name="adj" fmla="val 7120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4" name="Hexagon 23"/>
          <p:cNvSpPr/>
          <p:nvPr/>
        </p:nvSpPr>
        <p:spPr>
          <a:xfrm rot="20018589">
            <a:off x="3119438" y="3806825"/>
            <a:ext cx="1230312" cy="1060450"/>
          </a:xfrm>
          <a:prstGeom prst="hexagon">
            <a:avLst>
              <a:gd name="adj" fmla="val 20210"/>
              <a:gd name="vf" fmla="val 115470"/>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3" name="Diamond 22"/>
          <p:cNvSpPr/>
          <p:nvPr/>
        </p:nvSpPr>
        <p:spPr>
          <a:xfrm rot="1319465">
            <a:off x="3921125" y="4083049"/>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5" name="Hexagon 24"/>
          <p:cNvSpPr/>
          <p:nvPr/>
        </p:nvSpPr>
        <p:spPr>
          <a:xfrm rot="1605950">
            <a:off x="4287839" y="5381624"/>
            <a:ext cx="1230312" cy="1060450"/>
          </a:xfrm>
          <a:prstGeom prst="hexagon">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6" name="Diamond 25"/>
          <p:cNvSpPr/>
          <p:nvPr/>
        </p:nvSpPr>
        <p:spPr>
          <a:xfrm rot="20925201">
            <a:off x="3121024" y="5153819"/>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7" name="Trapezoid 26"/>
          <p:cNvSpPr/>
          <p:nvPr/>
        </p:nvSpPr>
        <p:spPr>
          <a:xfrm rot="578796">
            <a:off x="3070225" y="5781675"/>
            <a:ext cx="1519238" cy="763588"/>
          </a:xfrm>
          <a:prstGeom prst="trapezoid">
            <a:avLst>
              <a:gd name="adj" fmla="val 7120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9" name="Explosion 2 28"/>
          <p:cNvSpPr/>
          <p:nvPr/>
        </p:nvSpPr>
        <p:spPr>
          <a:xfrm>
            <a:off x="5854700" y="4089400"/>
            <a:ext cx="2768600" cy="24511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smtClean="0">
                <a:solidFill>
                  <a:schemeClr val="bg1"/>
                </a:solidFill>
              </a:rPr>
              <a:t>Revised</a:t>
            </a:r>
          </a:p>
          <a:p>
            <a:pPr algn="ctr"/>
            <a:r>
              <a:rPr lang="en-US" sz="2400" b="1" dirty="0" smtClean="0">
                <a:solidFill>
                  <a:schemeClr val="bg1"/>
                </a:solidFill>
              </a:rPr>
              <a:t>Neutral</a:t>
            </a:r>
            <a:endParaRPr lang="en-US" sz="2400" b="1" dirty="0">
              <a:solidFill>
                <a:schemeClr val="bg1"/>
              </a:solidFill>
            </a:endParaRPr>
          </a:p>
          <a:p>
            <a:pPr algn="ctr"/>
            <a:r>
              <a:rPr lang="en-US" sz="2400" b="1" dirty="0" smtClean="0">
                <a:solidFill>
                  <a:schemeClr val="bg1"/>
                </a:solidFill>
              </a:rPr>
              <a:t>Model</a:t>
            </a:r>
          </a:p>
        </p:txBody>
      </p:sp>
    </p:spTree>
    <p:extLst>
      <p:ext uri="{BB962C8B-B14F-4D97-AF65-F5344CB8AC3E}">
        <p14:creationId xmlns:p14="http://schemas.microsoft.com/office/powerpoint/2010/main" val="406508946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16"/>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90000"/>
              </a:lnSpc>
              <a:spcBef>
                <a:spcPct val="20000"/>
              </a:spcBef>
            </a:pPr>
            <a:r>
              <a:rPr lang="en-GB" sz="2400" baseline="0" dirty="0" smtClean="0"/>
              <a:t>Species </a:t>
            </a:r>
            <a:r>
              <a:rPr lang="en-GB" sz="2400" baseline="0" dirty="0"/>
              <a:t>abundance distributions</a:t>
            </a:r>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pPr>
            <a:endParaRPr lang="en-GB" sz="2400" baseline="0" dirty="0"/>
          </a:p>
        </p:txBody>
      </p:sp>
      <p:pic>
        <p:nvPicPr>
          <p:cNvPr id="36868" name="Picture 7" descr="Dsc_277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2125" y="1663700"/>
            <a:ext cx="5964973"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6858000" y="2001838"/>
            <a:ext cx="1698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baseline="0" dirty="0"/>
              <a:t>(Hubbell 2001)</a:t>
            </a:r>
          </a:p>
        </p:txBody>
      </p:sp>
      <p:pic>
        <p:nvPicPr>
          <p:cNvPr id="36870" name="Picture 6" descr="Hubbell_2001_RSABCI.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86138" y="3019425"/>
            <a:ext cx="5537200" cy="3640138"/>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2"/>
          <p:cNvSpPr>
            <a:spLocks noGrp="1" noChangeArrowheads="1"/>
          </p:cNvSpPr>
          <p:nvPr>
            <p:ph type="title"/>
          </p:nvPr>
        </p:nvSpPr>
        <p:spPr>
          <a:xfrm>
            <a:off x="468313" y="0"/>
            <a:ext cx="8229600" cy="1143000"/>
          </a:xfrm>
        </p:spPr>
        <p:txBody>
          <a:bodyPr/>
          <a:lstStyle/>
          <a:p>
            <a:pPr eaLnBrk="1" hangingPunct="1"/>
            <a:r>
              <a:rPr lang="en-GB" sz="4000" dirty="0" smtClean="0">
                <a:latin typeface="Arial" charset="0"/>
                <a:ea typeface="ＭＳ Ｐゴシック" charset="0"/>
                <a:cs typeface="ＭＳ Ｐゴシック" charset="0"/>
              </a:rPr>
              <a:t>Example data comparison</a:t>
            </a:r>
            <a:endParaRPr lang="en-GB" sz="4000" dirty="0">
              <a:latin typeface="Arial" charset="0"/>
              <a:ea typeface="ＭＳ Ｐゴシック" charset="0"/>
              <a:cs typeface="ＭＳ Ｐゴシック" charset="0"/>
            </a:endParaRPr>
          </a:p>
        </p:txBody>
      </p:sp>
      <p:grpSp>
        <p:nvGrpSpPr>
          <p:cNvPr id="7" name="Group 6"/>
          <p:cNvGrpSpPr/>
          <p:nvPr/>
        </p:nvGrpSpPr>
        <p:grpSpPr>
          <a:xfrm flipH="1">
            <a:off x="8774186" y="207587"/>
            <a:ext cx="165255" cy="708237"/>
            <a:chOff x="293096" y="5116407"/>
            <a:chExt cx="341908" cy="1465319"/>
          </a:xfrm>
          <a:solidFill>
            <a:srgbClr val="FF0000"/>
          </a:solidFill>
        </p:grpSpPr>
        <p:sp>
          <p:nvSpPr>
            <p:cNvPr id="9" name="Oval 8"/>
            <p:cNvSpPr/>
            <p:nvPr/>
          </p:nvSpPr>
          <p:spPr>
            <a:xfrm>
              <a:off x="293096" y="6239818"/>
              <a:ext cx="341908" cy="341908"/>
            </a:xfrm>
            <a:prstGeom prst="ellipse">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54158" y="5116407"/>
              <a:ext cx="232035" cy="976879"/>
            </a:xfrm>
            <a:prstGeom prst="rect">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992638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Content Placeholder 2"/>
          <p:cNvSpPr>
            <a:spLocks noGrp="1"/>
          </p:cNvSpPr>
          <p:nvPr>
            <p:ph idx="1"/>
          </p:nvPr>
        </p:nvSpPr>
        <p:spPr/>
        <p:txBody>
          <a:bodyPr/>
          <a:lstStyle/>
          <a:p>
            <a:pPr marL="514350" indent="-514350">
              <a:buFontTx/>
              <a:buAutoNum type="arabicPeriod"/>
            </a:pPr>
            <a:endParaRPr lang="en-US" sz="1500" dirty="0">
              <a:latin typeface="Arial" charset="0"/>
              <a:ea typeface="ＭＳ Ｐゴシック" charset="0"/>
              <a:cs typeface="ＭＳ Ｐゴシック" charset="0"/>
            </a:endParaRPr>
          </a:p>
          <a:p>
            <a:pPr marL="514350" indent="-514350" algn="ctr">
              <a:buFontTx/>
              <a:buNone/>
            </a:pPr>
            <a:r>
              <a:rPr lang="en-US" dirty="0">
                <a:latin typeface="Arial" charset="0"/>
                <a:ea typeface="ＭＳ Ｐゴシック" charset="0"/>
                <a:cs typeface="ＭＳ Ｐゴシック" charset="0"/>
              </a:rPr>
              <a:t>Mean species lifetimes are too short</a:t>
            </a:r>
          </a:p>
          <a:p>
            <a:pPr marL="514350" indent="-514350" algn="ctr">
              <a:buFontTx/>
              <a:buNone/>
            </a:pPr>
            <a:endParaRPr lang="en-GB" sz="1600" dirty="0">
              <a:latin typeface="Arial" charset="0"/>
              <a:ea typeface="ＭＳ Ｐゴシック" charset="0"/>
              <a:cs typeface="ＭＳ Ｐゴシック" charset="0"/>
            </a:endParaRPr>
          </a:p>
          <a:p>
            <a:pPr marL="514350" indent="-514350" algn="ctr">
              <a:buFontTx/>
              <a:buNone/>
            </a:pPr>
            <a:r>
              <a:rPr lang="en-GB" sz="1600" dirty="0">
                <a:latin typeface="Arial" charset="0"/>
                <a:ea typeface="ＭＳ Ｐゴシック" charset="0"/>
                <a:cs typeface="ＭＳ Ｐゴシック" charset="0"/>
              </a:rPr>
              <a:t>(</a:t>
            </a:r>
            <a:r>
              <a:rPr lang="en-GB" sz="1600" dirty="0" err="1">
                <a:latin typeface="Arial" charset="0"/>
                <a:ea typeface="ＭＳ Ｐゴシック" charset="0"/>
                <a:cs typeface="ＭＳ Ｐゴシック" charset="0"/>
              </a:rPr>
              <a:t>Ricklefs</a:t>
            </a:r>
            <a:r>
              <a:rPr lang="en-GB" sz="1600" dirty="0">
                <a:latin typeface="Arial" charset="0"/>
                <a:ea typeface="ＭＳ Ｐゴシック" charset="0"/>
                <a:cs typeface="ＭＳ Ｐゴシック" charset="0"/>
              </a:rPr>
              <a:t> 2003, Nee 2005, </a:t>
            </a:r>
            <a:r>
              <a:rPr lang="en-GB" sz="1600" dirty="0" err="1">
                <a:latin typeface="Arial" charset="0"/>
                <a:ea typeface="ＭＳ Ｐゴシック" charset="0"/>
                <a:cs typeface="ＭＳ Ｐゴシック" charset="0"/>
              </a:rPr>
              <a:t>Ricklefs</a:t>
            </a:r>
            <a:r>
              <a:rPr lang="en-GB" sz="1600" dirty="0">
                <a:latin typeface="Arial" charset="0"/>
                <a:ea typeface="ＭＳ Ｐゴシック" charset="0"/>
                <a:cs typeface="ＭＳ Ｐゴシック" charset="0"/>
              </a:rPr>
              <a:t> 2006)</a:t>
            </a:r>
          </a:p>
          <a:p>
            <a:pPr marL="514350" indent="-514350" algn="ctr">
              <a:buFontTx/>
              <a:buNone/>
            </a:pPr>
            <a:endParaRPr lang="en-GB" sz="1600" dirty="0">
              <a:latin typeface="Arial" charset="0"/>
              <a:ea typeface="ＭＳ Ｐゴシック" charset="0"/>
              <a:cs typeface="ＭＳ Ｐゴシック" charset="0"/>
            </a:endParaRPr>
          </a:p>
          <a:p>
            <a:pPr marL="514350" indent="-514350" algn="ctr">
              <a:buFontTx/>
              <a:buNone/>
            </a:pPr>
            <a:endParaRPr lang="en-US" dirty="0">
              <a:latin typeface="Arial" charset="0"/>
              <a:ea typeface="ＭＳ Ｐゴシック" charset="0"/>
              <a:cs typeface="ＭＳ Ｐゴシック" charset="0"/>
            </a:endParaRPr>
          </a:p>
          <a:p>
            <a:pPr marL="514350" indent="-514350" algn="ctr">
              <a:buFontTx/>
              <a:buNone/>
            </a:pPr>
            <a:endParaRPr lang="en-US" dirty="0">
              <a:latin typeface="Arial" charset="0"/>
              <a:ea typeface="ＭＳ Ｐゴシック" charset="0"/>
              <a:cs typeface="ＭＳ Ｐゴシック" charset="0"/>
            </a:endParaRPr>
          </a:p>
          <a:p>
            <a:pPr marL="514350" indent="-514350">
              <a:buFontTx/>
              <a:buAutoNum type="arabicPeriod"/>
            </a:pPr>
            <a:endParaRPr lang="en-US" sz="1000" dirty="0">
              <a:latin typeface="Arial" charset="0"/>
              <a:ea typeface="ＭＳ Ｐゴシック" charset="0"/>
              <a:cs typeface="ＭＳ Ｐゴシック" charset="0"/>
            </a:endParaRPr>
          </a:p>
          <a:p>
            <a:pPr marL="514350" indent="-514350">
              <a:buFontTx/>
              <a:buAutoNum type="arabicPeriod"/>
            </a:pPr>
            <a:endParaRPr lang="en-US" sz="1000" dirty="0">
              <a:latin typeface="Arial" charset="0"/>
              <a:ea typeface="ＭＳ Ｐゴシック" charset="0"/>
              <a:cs typeface="ＭＳ Ｐゴシック" charset="0"/>
            </a:endParaRPr>
          </a:p>
          <a:p>
            <a:pPr marL="514350" indent="-514350">
              <a:buFontTx/>
              <a:buAutoNum type="arabicPeriod"/>
            </a:pPr>
            <a:endParaRPr lang="en-US" dirty="0">
              <a:latin typeface="Arial" charset="0"/>
              <a:ea typeface="ＭＳ Ｐゴシック" charset="0"/>
              <a:cs typeface="ＭＳ Ｐゴシック" charset="0"/>
            </a:endParaRPr>
          </a:p>
        </p:txBody>
      </p:sp>
      <p:grpSp>
        <p:nvGrpSpPr>
          <p:cNvPr id="39940" name="Group 14"/>
          <p:cNvGrpSpPr>
            <a:grpSpLocks/>
          </p:cNvGrpSpPr>
          <p:nvPr/>
        </p:nvGrpSpPr>
        <p:grpSpPr bwMode="auto">
          <a:xfrm>
            <a:off x="2413000" y="4103688"/>
            <a:ext cx="4735513" cy="2587625"/>
            <a:chOff x="492125" y="2051050"/>
            <a:chExt cx="8431565" cy="4607808"/>
          </a:xfrm>
        </p:grpSpPr>
        <p:pic>
          <p:nvPicPr>
            <p:cNvPr id="39941" name="Picture 7" descr="Dsc_277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2125" y="2051050"/>
              <a:ext cx="5381625"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16" descr="Hubbell_2001_RSABCI.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86666" y="3018694"/>
              <a:ext cx="5537024" cy="3640164"/>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Rectangle 2"/>
          <p:cNvSpPr>
            <a:spLocks noGrp="1" noChangeArrowheads="1"/>
          </p:cNvSpPr>
          <p:nvPr>
            <p:ph type="title"/>
          </p:nvPr>
        </p:nvSpPr>
        <p:spPr>
          <a:xfrm>
            <a:off x="468313" y="0"/>
            <a:ext cx="8229600" cy="1143000"/>
          </a:xfrm>
        </p:spPr>
        <p:txBody>
          <a:bodyPr/>
          <a:lstStyle/>
          <a:p>
            <a:pPr eaLnBrk="1" hangingPunct="1"/>
            <a:r>
              <a:rPr lang="en-GB" sz="4000" dirty="0" smtClean="0">
                <a:latin typeface="Arial" charset="0"/>
                <a:ea typeface="ＭＳ Ｐゴシック" charset="0"/>
                <a:cs typeface="ＭＳ Ｐゴシック" charset="0"/>
              </a:rPr>
              <a:t>Example data comparison</a:t>
            </a:r>
            <a:endParaRPr lang="en-GB" sz="4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334205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Content Placeholder 2"/>
          <p:cNvSpPr>
            <a:spLocks noGrp="1"/>
          </p:cNvSpPr>
          <p:nvPr>
            <p:ph idx="1"/>
          </p:nvPr>
        </p:nvSpPr>
        <p:spPr/>
        <p:txBody>
          <a:bodyPr/>
          <a:lstStyle/>
          <a:p>
            <a:pPr marL="514350" indent="-514350">
              <a:buFontTx/>
              <a:buAutoNum type="arabicPeriod"/>
            </a:pPr>
            <a:endParaRPr lang="en-US" sz="1500" dirty="0">
              <a:latin typeface="Arial" charset="0"/>
              <a:ea typeface="ＭＳ Ｐゴシック" charset="0"/>
              <a:cs typeface="ＭＳ Ｐゴシック" charset="0"/>
            </a:endParaRPr>
          </a:p>
          <a:p>
            <a:pPr marL="514350" indent="-514350" algn="ctr">
              <a:buFontTx/>
              <a:buNone/>
            </a:pPr>
            <a:r>
              <a:rPr lang="en-US" dirty="0">
                <a:latin typeface="Arial" charset="0"/>
                <a:ea typeface="ＭＳ Ｐゴシック" charset="0"/>
                <a:cs typeface="ＭＳ Ｐゴシック" charset="0"/>
              </a:rPr>
              <a:t>Mean species lifetimes are too short</a:t>
            </a:r>
          </a:p>
          <a:p>
            <a:pPr marL="514350" indent="-514350" algn="ctr">
              <a:buFontTx/>
              <a:buNone/>
            </a:pPr>
            <a:endParaRPr lang="en-GB" sz="1600" dirty="0">
              <a:latin typeface="Arial" charset="0"/>
              <a:ea typeface="ＭＳ Ｐゴシック" charset="0"/>
              <a:cs typeface="ＭＳ Ｐゴシック" charset="0"/>
            </a:endParaRPr>
          </a:p>
          <a:p>
            <a:pPr marL="514350" indent="-514350" algn="ctr">
              <a:buFontTx/>
              <a:buNone/>
            </a:pPr>
            <a:r>
              <a:rPr lang="en-GB" sz="1600" dirty="0">
                <a:latin typeface="Arial" charset="0"/>
                <a:ea typeface="ＭＳ Ｐゴシック" charset="0"/>
                <a:cs typeface="ＭＳ Ｐゴシック" charset="0"/>
              </a:rPr>
              <a:t>(</a:t>
            </a:r>
            <a:r>
              <a:rPr lang="en-GB" sz="1600" dirty="0" err="1">
                <a:latin typeface="Arial" charset="0"/>
                <a:ea typeface="ＭＳ Ｐゴシック" charset="0"/>
                <a:cs typeface="ＭＳ Ｐゴシック" charset="0"/>
              </a:rPr>
              <a:t>Ricklefs</a:t>
            </a:r>
            <a:r>
              <a:rPr lang="en-GB" sz="1600" dirty="0">
                <a:latin typeface="Arial" charset="0"/>
                <a:ea typeface="ＭＳ Ｐゴシック" charset="0"/>
                <a:cs typeface="ＭＳ Ｐゴシック" charset="0"/>
              </a:rPr>
              <a:t> 2003, Nee 2005, </a:t>
            </a:r>
            <a:r>
              <a:rPr lang="en-GB" sz="1600" dirty="0" err="1">
                <a:latin typeface="Arial" charset="0"/>
                <a:ea typeface="ＭＳ Ｐゴシック" charset="0"/>
                <a:cs typeface="ＭＳ Ｐゴシック" charset="0"/>
              </a:rPr>
              <a:t>Ricklefs</a:t>
            </a:r>
            <a:r>
              <a:rPr lang="en-GB" sz="1600" dirty="0">
                <a:latin typeface="Arial" charset="0"/>
                <a:ea typeface="ＭＳ Ｐゴシック" charset="0"/>
                <a:cs typeface="ＭＳ Ｐゴシック" charset="0"/>
              </a:rPr>
              <a:t> 2006)</a:t>
            </a:r>
          </a:p>
          <a:p>
            <a:pPr marL="514350" indent="-514350" algn="ctr">
              <a:buFontTx/>
              <a:buNone/>
            </a:pPr>
            <a:endParaRPr lang="en-GB" sz="1600" dirty="0">
              <a:latin typeface="Arial" charset="0"/>
              <a:ea typeface="ＭＳ Ｐゴシック" charset="0"/>
              <a:cs typeface="ＭＳ Ｐゴシック" charset="0"/>
            </a:endParaRPr>
          </a:p>
          <a:p>
            <a:pPr marL="514350" indent="-514350" algn="ctr">
              <a:buFontTx/>
              <a:buNone/>
            </a:pPr>
            <a:r>
              <a:rPr lang="en-GB" dirty="0">
                <a:latin typeface="Arial" charset="0"/>
                <a:ea typeface="ＭＳ Ｐゴシック" charset="0"/>
                <a:cs typeface="ＭＳ Ｐゴシック" charset="0"/>
              </a:rPr>
              <a:t>b</a:t>
            </a:r>
            <a:r>
              <a:rPr lang="en-GB" dirty="0" smtClean="0">
                <a:latin typeface="Arial" charset="0"/>
                <a:ea typeface="ＭＳ Ｐゴシック" charset="0"/>
                <a:cs typeface="ＭＳ Ｐゴシック" charset="0"/>
              </a:rPr>
              <a:t>ut that was for point mutation speciation</a:t>
            </a:r>
            <a:endParaRPr lang="en-GB" dirty="0">
              <a:latin typeface="Arial" charset="0"/>
              <a:ea typeface="ＭＳ Ｐゴシック" charset="0"/>
              <a:cs typeface="ＭＳ Ｐゴシック" charset="0"/>
            </a:endParaRPr>
          </a:p>
          <a:p>
            <a:pPr marL="514350" indent="-514350" algn="ctr">
              <a:buFontTx/>
              <a:buNone/>
            </a:pPr>
            <a:endParaRPr lang="en-US" dirty="0">
              <a:latin typeface="Arial" charset="0"/>
              <a:ea typeface="ＭＳ Ｐゴシック" charset="0"/>
              <a:cs typeface="ＭＳ Ｐゴシック" charset="0"/>
            </a:endParaRPr>
          </a:p>
          <a:p>
            <a:pPr marL="514350" indent="-514350" algn="ctr">
              <a:buFontTx/>
              <a:buNone/>
            </a:pPr>
            <a:endParaRPr lang="en-US" dirty="0">
              <a:latin typeface="Arial" charset="0"/>
              <a:ea typeface="ＭＳ Ｐゴシック" charset="0"/>
              <a:cs typeface="ＭＳ Ｐゴシック" charset="0"/>
            </a:endParaRPr>
          </a:p>
          <a:p>
            <a:pPr marL="514350" indent="-514350">
              <a:buFontTx/>
              <a:buAutoNum type="arabicPeriod"/>
            </a:pPr>
            <a:endParaRPr lang="en-US" sz="1000" dirty="0">
              <a:latin typeface="Arial" charset="0"/>
              <a:ea typeface="ＭＳ Ｐゴシック" charset="0"/>
              <a:cs typeface="ＭＳ Ｐゴシック" charset="0"/>
            </a:endParaRPr>
          </a:p>
          <a:p>
            <a:pPr marL="514350" indent="-514350">
              <a:buFontTx/>
              <a:buAutoNum type="arabicPeriod"/>
            </a:pPr>
            <a:endParaRPr lang="en-US" sz="1000" dirty="0">
              <a:latin typeface="Arial" charset="0"/>
              <a:ea typeface="ＭＳ Ｐゴシック" charset="0"/>
              <a:cs typeface="ＭＳ Ｐゴシック" charset="0"/>
            </a:endParaRPr>
          </a:p>
          <a:p>
            <a:pPr marL="514350" indent="-514350">
              <a:buFontTx/>
              <a:buAutoNum type="arabicPeriod"/>
            </a:pPr>
            <a:endParaRPr lang="en-US" dirty="0">
              <a:latin typeface="Arial" charset="0"/>
              <a:ea typeface="ＭＳ Ｐゴシック" charset="0"/>
              <a:cs typeface="ＭＳ Ｐゴシック" charset="0"/>
            </a:endParaRPr>
          </a:p>
        </p:txBody>
      </p:sp>
      <p:grpSp>
        <p:nvGrpSpPr>
          <p:cNvPr id="39940" name="Group 14"/>
          <p:cNvGrpSpPr>
            <a:grpSpLocks/>
          </p:cNvGrpSpPr>
          <p:nvPr/>
        </p:nvGrpSpPr>
        <p:grpSpPr bwMode="auto">
          <a:xfrm>
            <a:off x="2413000" y="4103688"/>
            <a:ext cx="4735513" cy="2587625"/>
            <a:chOff x="492125" y="2051050"/>
            <a:chExt cx="8431565" cy="4607808"/>
          </a:xfrm>
        </p:grpSpPr>
        <p:pic>
          <p:nvPicPr>
            <p:cNvPr id="39941" name="Picture 7" descr="Dsc_277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2125" y="2051050"/>
              <a:ext cx="5381625"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16" descr="Hubbell_2001_RSABCI.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86666" y="3018694"/>
              <a:ext cx="5537024" cy="3640164"/>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Rectangle 2"/>
          <p:cNvSpPr>
            <a:spLocks noGrp="1" noChangeArrowheads="1"/>
          </p:cNvSpPr>
          <p:nvPr>
            <p:ph type="title"/>
          </p:nvPr>
        </p:nvSpPr>
        <p:spPr>
          <a:xfrm>
            <a:off x="468313" y="0"/>
            <a:ext cx="8229600" cy="1143000"/>
          </a:xfrm>
        </p:spPr>
        <p:txBody>
          <a:bodyPr/>
          <a:lstStyle/>
          <a:p>
            <a:pPr eaLnBrk="1" hangingPunct="1"/>
            <a:r>
              <a:rPr lang="en-GB" sz="4000" dirty="0" smtClean="0">
                <a:latin typeface="Arial" charset="0"/>
                <a:ea typeface="ＭＳ Ｐゴシック" charset="0"/>
                <a:cs typeface="ＭＳ Ｐゴシック" charset="0"/>
              </a:rPr>
              <a:t>Example data comparison</a:t>
            </a:r>
            <a:endParaRPr lang="en-GB" sz="4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10040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68313" y="0"/>
            <a:ext cx="8229600" cy="1143000"/>
          </a:xfrm>
        </p:spPr>
        <p:txBody>
          <a:bodyPr/>
          <a:lstStyle/>
          <a:p>
            <a:pPr eaLnBrk="1" hangingPunct="1"/>
            <a:r>
              <a:rPr lang="en-GB">
                <a:latin typeface="Arial" charset="0"/>
                <a:ea typeface="ＭＳ Ｐゴシック" charset="0"/>
                <a:cs typeface="ＭＳ Ｐゴシック" charset="0"/>
              </a:rPr>
              <a:t>Protracted Speciation</a:t>
            </a:r>
          </a:p>
        </p:txBody>
      </p:sp>
      <p:sp>
        <p:nvSpPr>
          <p:cNvPr id="50179" name="Rectangle 3"/>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ct val="90000"/>
              </a:lnSpc>
              <a:spcBef>
                <a:spcPct val="20000"/>
              </a:spcBef>
            </a:pPr>
            <a:r>
              <a:rPr lang="en-GB" sz="2400" baseline="0" dirty="0"/>
              <a:t>Not an instantaneous event</a:t>
            </a:r>
          </a:p>
          <a:p>
            <a:pPr marL="609600" indent="-609600" algn="l">
              <a:lnSpc>
                <a:spcPct val="90000"/>
              </a:lnSpc>
              <a:spcBef>
                <a:spcPct val="20000"/>
              </a:spcBef>
              <a:buFontTx/>
              <a:buChar char="•"/>
            </a:pPr>
            <a:endParaRPr lang="en-GB" sz="2400" baseline="0" dirty="0"/>
          </a:p>
        </p:txBody>
      </p:sp>
      <p:sp>
        <p:nvSpPr>
          <p:cNvPr id="50180" name="Rectangle 4"/>
          <p:cNvSpPr>
            <a:spLocks noChangeArrowheads="1"/>
          </p:cNvSpPr>
          <p:nvPr/>
        </p:nvSpPr>
        <p:spPr bwMode="auto">
          <a:xfrm>
            <a:off x="923925" y="2921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50181" name="Freeform 5"/>
          <p:cNvSpPr>
            <a:spLocks/>
          </p:cNvSpPr>
          <p:nvPr/>
        </p:nvSpPr>
        <p:spPr bwMode="auto">
          <a:xfrm flipH="1">
            <a:off x="568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2" name="Freeform 6"/>
          <p:cNvSpPr>
            <a:spLocks/>
          </p:cNvSpPr>
          <p:nvPr/>
        </p:nvSpPr>
        <p:spPr bwMode="auto">
          <a:xfrm flipH="1">
            <a:off x="1711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3" name="Freeform 7"/>
          <p:cNvSpPr>
            <a:spLocks/>
          </p:cNvSpPr>
          <p:nvPr/>
        </p:nvSpPr>
        <p:spPr bwMode="auto">
          <a:xfrm flipH="1">
            <a:off x="4017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4" name="Freeform 8"/>
          <p:cNvSpPr>
            <a:spLocks/>
          </p:cNvSpPr>
          <p:nvPr/>
        </p:nvSpPr>
        <p:spPr bwMode="auto">
          <a:xfrm flipH="1">
            <a:off x="5160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5" name="Freeform 9"/>
          <p:cNvSpPr>
            <a:spLocks/>
          </p:cNvSpPr>
          <p:nvPr/>
        </p:nvSpPr>
        <p:spPr bwMode="auto">
          <a:xfrm flipH="1">
            <a:off x="6303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6" name="Freeform 10"/>
          <p:cNvSpPr>
            <a:spLocks/>
          </p:cNvSpPr>
          <p:nvPr/>
        </p:nvSpPr>
        <p:spPr bwMode="auto">
          <a:xfrm flipH="1">
            <a:off x="7446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7" name="Freeform 11"/>
          <p:cNvSpPr>
            <a:spLocks/>
          </p:cNvSpPr>
          <p:nvPr/>
        </p:nvSpPr>
        <p:spPr bwMode="auto">
          <a:xfrm flipH="1">
            <a:off x="2895600"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107757679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68313" y="0"/>
            <a:ext cx="8229600" cy="1143000"/>
          </a:xfrm>
        </p:spPr>
        <p:txBody>
          <a:bodyPr/>
          <a:lstStyle/>
          <a:p>
            <a:pPr eaLnBrk="1" hangingPunct="1"/>
            <a:r>
              <a:rPr lang="en-GB">
                <a:latin typeface="Arial" charset="0"/>
                <a:ea typeface="ＭＳ Ｐゴシック" charset="0"/>
                <a:cs typeface="ＭＳ Ｐゴシック" charset="0"/>
              </a:rPr>
              <a:t>Protracted Speciation</a:t>
            </a:r>
          </a:p>
        </p:txBody>
      </p:sp>
      <p:sp>
        <p:nvSpPr>
          <p:cNvPr id="56323" name="Rectangle 3"/>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ct val="90000"/>
              </a:lnSpc>
              <a:spcBef>
                <a:spcPct val="20000"/>
              </a:spcBef>
            </a:pPr>
            <a:r>
              <a:rPr lang="en-GB" sz="2400" baseline="0"/>
              <a:t>Not an instantaneous event</a:t>
            </a:r>
          </a:p>
          <a:p>
            <a:pPr marL="609600" indent="-609600" algn="l">
              <a:lnSpc>
                <a:spcPct val="90000"/>
              </a:lnSpc>
              <a:spcBef>
                <a:spcPct val="20000"/>
              </a:spcBef>
              <a:buFontTx/>
              <a:buChar char="•"/>
            </a:pPr>
            <a:endParaRPr lang="en-GB" sz="2400" baseline="0"/>
          </a:p>
        </p:txBody>
      </p:sp>
      <p:sp>
        <p:nvSpPr>
          <p:cNvPr id="56324" name="Rectangle 4"/>
          <p:cNvSpPr>
            <a:spLocks noChangeArrowheads="1"/>
          </p:cNvSpPr>
          <p:nvPr/>
        </p:nvSpPr>
        <p:spPr bwMode="auto">
          <a:xfrm>
            <a:off x="923925" y="2921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56325" name="Freeform 5"/>
          <p:cNvSpPr>
            <a:spLocks/>
          </p:cNvSpPr>
          <p:nvPr/>
        </p:nvSpPr>
        <p:spPr bwMode="auto">
          <a:xfrm flipH="1">
            <a:off x="568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26" name="Freeform 6"/>
          <p:cNvSpPr>
            <a:spLocks/>
          </p:cNvSpPr>
          <p:nvPr/>
        </p:nvSpPr>
        <p:spPr bwMode="auto">
          <a:xfrm flipH="1">
            <a:off x="1711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27" name="Freeform 7"/>
          <p:cNvSpPr>
            <a:spLocks/>
          </p:cNvSpPr>
          <p:nvPr/>
        </p:nvSpPr>
        <p:spPr bwMode="auto">
          <a:xfrm flipH="1">
            <a:off x="4017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28" name="Freeform 8"/>
          <p:cNvSpPr>
            <a:spLocks/>
          </p:cNvSpPr>
          <p:nvPr/>
        </p:nvSpPr>
        <p:spPr bwMode="auto">
          <a:xfrm flipH="1">
            <a:off x="5160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29" name="Freeform 9"/>
          <p:cNvSpPr>
            <a:spLocks/>
          </p:cNvSpPr>
          <p:nvPr/>
        </p:nvSpPr>
        <p:spPr bwMode="auto">
          <a:xfrm flipH="1">
            <a:off x="6303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30" name="Freeform 10"/>
          <p:cNvSpPr>
            <a:spLocks/>
          </p:cNvSpPr>
          <p:nvPr/>
        </p:nvSpPr>
        <p:spPr bwMode="auto">
          <a:xfrm flipH="1">
            <a:off x="7446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31" name="Freeform 11"/>
          <p:cNvSpPr>
            <a:spLocks/>
          </p:cNvSpPr>
          <p:nvPr/>
        </p:nvSpPr>
        <p:spPr bwMode="auto">
          <a:xfrm flipH="1">
            <a:off x="2895600"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33" name="Freeform 14"/>
          <p:cNvSpPr>
            <a:spLocks/>
          </p:cNvSpPr>
          <p:nvPr/>
        </p:nvSpPr>
        <p:spPr bwMode="auto">
          <a:xfrm>
            <a:off x="5165725" y="325437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21696424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68313" y="0"/>
            <a:ext cx="8229600" cy="1143000"/>
          </a:xfrm>
        </p:spPr>
        <p:txBody>
          <a:bodyPr/>
          <a:lstStyle/>
          <a:p>
            <a:pPr eaLnBrk="1" hangingPunct="1"/>
            <a:r>
              <a:rPr lang="en-GB">
                <a:latin typeface="Arial" charset="0"/>
                <a:ea typeface="ＭＳ Ｐゴシック" charset="0"/>
                <a:cs typeface="ＭＳ Ｐゴシック" charset="0"/>
              </a:rPr>
              <a:t>Protracted Speciation</a:t>
            </a:r>
          </a:p>
        </p:txBody>
      </p:sp>
      <p:sp>
        <p:nvSpPr>
          <p:cNvPr id="58371" name="Rectangle 3"/>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ct val="90000"/>
              </a:lnSpc>
              <a:spcBef>
                <a:spcPct val="20000"/>
              </a:spcBef>
            </a:pPr>
            <a:r>
              <a:rPr lang="en-GB" sz="2400" baseline="0" dirty="0"/>
              <a:t>Not an instantaneous event</a:t>
            </a:r>
          </a:p>
          <a:p>
            <a:pPr marL="609600" indent="-609600" algn="l">
              <a:lnSpc>
                <a:spcPct val="90000"/>
              </a:lnSpc>
              <a:spcBef>
                <a:spcPct val="20000"/>
              </a:spcBef>
              <a:buFontTx/>
              <a:buChar char="•"/>
            </a:pPr>
            <a:endParaRPr lang="en-GB" sz="2400" baseline="0" dirty="0"/>
          </a:p>
        </p:txBody>
      </p:sp>
      <p:sp>
        <p:nvSpPr>
          <p:cNvPr id="58372" name="Rectangle 4"/>
          <p:cNvSpPr>
            <a:spLocks noChangeArrowheads="1"/>
          </p:cNvSpPr>
          <p:nvPr/>
        </p:nvSpPr>
        <p:spPr bwMode="auto">
          <a:xfrm>
            <a:off x="923925" y="2921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58373" name="Freeform 5"/>
          <p:cNvSpPr>
            <a:spLocks/>
          </p:cNvSpPr>
          <p:nvPr/>
        </p:nvSpPr>
        <p:spPr bwMode="auto">
          <a:xfrm flipH="1">
            <a:off x="568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4" name="Freeform 6"/>
          <p:cNvSpPr>
            <a:spLocks/>
          </p:cNvSpPr>
          <p:nvPr/>
        </p:nvSpPr>
        <p:spPr bwMode="auto">
          <a:xfrm flipH="1">
            <a:off x="1711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5" name="Freeform 7"/>
          <p:cNvSpPr>
            <a:spLocks/>
          </p:cNvSpPr>
          <p:nvPr/>
        </p:nvSpPr>
        <p:spPr bwMode="auto">
          <a:xfrm flipH="1">
            <a:off x="4017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6" name="Freeform 8"/>
          <p:cNvSpPr>
            <a:spLocks/>
          </p:cNvSpPr>
          <p:nvPr/>
        </p:nvSpPr>
        <p:spPr bwMode="auto">
          <a:xfrm flipH="1">
            <a:off x="5160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7" name="Freeform 9"/>
          <p:cNvSpPr>
            <a:spLocks/>
          </p:cNvSpPr>
          <p:nvPr/>
        </p:nvSpPr>
        <p:spPr bwMode="auto">
          <a:xfrm flipH="1">
            <a:off x="6303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8" name="Freeform 10"/>
          <p:cNvSpPr>
            <a:spLocks/>
          </p:cNvSpPr>
          <p:nvPr/>
        </p:nvSpPr>
        <p:spPr bwMode="auto">
          <a:xfrm flipH="1">
            <a:off x="7446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9" name="Freeform 11"/>
          <p:cNvSpPr>
            <a:spLocks/>
          </p:cNvSpPr>
          <p:nvPr/>
        </p:nvSpPr>
        <p:spPr bwMode="auto">
          <a:xfrm flipH="1">
            <a:off x="2895600"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81" name="Freeform 13"/>
          <p:cNvSpPr>
            <a:spLocks/>
          </p:cNvSpPr>
          <p:nvPr/>
        </p:nvSpPr>
        <p:spPr bwMode="auto">
          <a:xfrm>
            <a:off x="2892425" y="325437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
        <p:nvSpPr>
          <p:cNvPr id="58382" name="Freeform 14"/>
          <p:cNvSpPr>
            <a:spLocks/>
          </p:cNvSpPr>
          <p:nvPr/>
        </p:nvSpPr>
        <p:spPr bwMode="auto">
          <a:xfrm>
            <a:off x="5165725" y="325437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4784429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68313" y="0"/>
            <a:ext cx="8229600" cy="1143000"/>
          </a:xfrm>
        </p:spPr>
        <p:txBody>
          <a:bodyPr/>
          <a:lstStyle/>
          <a:p>
            <a:pPr eaLnBrk="1" hangingPunct="1"/>
            <a:r>
              <a:rPr lang="en-GB">
                <a:latin typeface="Arial" charset="0"/>
                <a:ea typeface="ＭＳ Ｐゴシック" charset="0"/>
                <a:cs typeface="ＭＳ Ｐゴシック" charset="0"/>
              </a:rPr>
              <a:t>Protracted Speciation</a:t>
            </a:r>
          </a:p>
        </p:txBody>
      </p:sp>
      <p:sp>
        <p:nvSpPr>
          <p:cNvPr id="60419" name="Rectangle 3"/>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ct val="90000"/>
              </a:lnSpc>
              <a:spcBef>
                <a:spcPct val="20000"/>
              </a:spcBef>
            </a:pPr>
            <a:r>
              <a:rPr lang="en-GB" sz="2400" baseline="0"/>
              <a:t>Not an instantaneous event</a:t>
            </a:r>
          </a:p>
          <a:p>
            <a:pPr marL="609600" indent="-609600" algn="l">
              <a:lnSpc>
                <a:spcPct val="90000"/>
              </a:lnSpc>
              <a:spcBef>
                <a:spcPct val="20000"/>
              </a:spcBef>
              <a:buFontTx/>
              <a:buChar char="•"/>
            </a:pPr>
            <a:endParaRPr lang="en-GB" sz="2400" baseline="0"/>
          </a:p>
        </p:txBody>
      </p:sp>
      <p:sp>
        <p:nvSpPr>
          <p:cNvPr id="60420" name="Rectangle 4"/>
          <p:cNvSpPr>
            <a:spLocks noChangeArrowheads="1"/>
          </p:cNvSpPr>
          <p:nvPr/>
        </p:nvSpPr>
        <p:spPr bwMode="auto">
          <a:xfrm>
            <a:off x="923925" y="2921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60421" name="Freeform 5"/>
          <p:cNvSpPr>
            <a:spLocks/>
          </p:cNvSpPr>
          <p:nvPr/>
        </p:nvSpPr>
        <p:spPr bwMode="auto">
          <a:xfrm flipH="1">
            <a:off x="568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2" name="Freeform 6"/>
          <p:cNvSpPr>
            <a:spLocks/>
          </p:cNvSpPr>
          <p:nvPr/>
        </p:nvSpPr>
        <p:spPr bwMode="auto">
          <a:xfrm flipH="1">
            <a:off x="1711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3" name="Freeform 7"/>
          <p:cNvSpPr>
            <a:spLocks/>
          </p:cNvSpPr>
          <p:nvPr/>
        </p:nvSpPr>
        <p:spPr bwMode="auto">
          <a:xfrm flipH="1">
            <a:off x="4017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4" name="Freeform 8"/>
          <p:cNvSpPr>
            <a:spLocks/>
          </p:cNvSpPr>
          <p:nvPr/>
        </p:nvSpPr>
        <p:spPr bwMode="auto">
          <a:xfrm flipH="1">
            <a:off x="5160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5" name="Freeform 9"/>
          <p:cNvSpPr>
            <a:spLocks/>
          </p:cNvSpPr>
          <p:nvPr/>
        </p:nvSpPr>
        <p:spPr bwMode="auto">
          <a:xfrm flipH="1">
            <a:off x="6303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6" name="Freeform 10"/>
          <p:cNvSpPr>
            <a:spLocks/>
          </p:cNvSpPr>
          <p:nvPr/>
        </p:nvSpPr>
        <p:spPr bwMode="auto">
          <a:xfrm flipH="1">
            <a:off x="7446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7" name="Freeform 11"/>
          <p:cNvSpPr>
            <a:spLocks/>
          </p:cNvSpPr>
          <p:nvPr/>
        </p:nvSpPr>
        <p:spPr bwMode="auto">
          <a:xfrm flipH="1">
            <a:off x="2895600"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8" name="Freeform 12"/>
          <p:cNvSpPr>
            <a:spLocks/>
          </p:cNvSpPr>
          <p:nvPr/>
        </p:nvSpPr>
        <p:spPr bwMode="auto">
          <a:xfrm>
            <a:off x="4016375" y="324802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
        <p:nvSpPr>
          <p:cNvPr id="60429" name="Freeform 13"/>
          <p:cNvSpPr>
            <a:spLocks/>
          </p:cNvSpPr>
          <p:nvPr/>
        </p:nvSpPr>
        <p:spPr bwMode="auto">
          <a:xfrm>
            <a:off x="2892425" y="325437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
        <p:nvSpPr>
          <p:cNvPr id="60430" name="Freeform 14"/>
          <p:cNvSpPr>
            <a:spLocks/>
          </p:cNvSpPr>
          <p:nvPr/>
        </p:nvSpPr>
        <p:spPr bwMode="auto">
          <a:xfrm>
            <a:off x="5165725" y="325437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
        <p:nvSpPr>
          <p:cNvPr id="60431" name="Freeform 16"/>
          <p:cNvSpPr>
            <a:spLocks/>
          </p:cNvSpPr>
          <p:nvPr/>
        </p:nvSpPr>
        <p:spPr bwMode="auto">
          <a:xfrm>
            <a:off x="3238500" y="3189288"/>
            <a:ext cx="488950" cy="78581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0000FF"/>
          </a:solidFill>
          <a:ln w="9525">
            <a:solidFill>
              <a:schemeClr val="tx1"/>
            </a:solidFill>
            <a:round/>
            <a:headEnd/>
            <a:tailEnd/>
          </a:ln>
        </p:spPr>
        <p:txBody>
          <a:bodyPr/>
          <a:lstStyle/>
          <a:p>
            <a:endParaRPr lang="en-US"/>
          </a:p>
        </p:txBody>
      </p:sp>
      <p:sp>
        <p:nvSpPr>
          <p:cNvPr id="60432" name="Freeform 17"/>
          <p:cNvSpPr>
            <a:spLocks/>
          </p:cNvSpPr>
          <p:nvPr/>
        </p:nvSpPr>
        <p:spPr bwMode="auto">
          <a:xfrm>
            <a:off x="4364038" y="3189288"/>
            <a:ext cx="488950" cy="78581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0000FF"/>
          </a:solidFill>
          <a:ln w="9525">
            <a:solidFill>
              <a:schemeClr val="tx1"/>
            </a:solidFill>
            <a:round/>
            <a:headEnd/>
            <a:tailEnd/>
          </a:ln>
        </p:spPr>
        <p:txBody>
          <a:bodyPr/>
          <a:lstStyle/>
          <a:p>
            <a:endParaRPr lang="en-US"/>
          </a:p>
        </p:txBody>
      </p:sp>
      <p:sp>
        <p:nvSpPr>
          <p:cNvPr id="60433" name="Freeform 18"/>
          <p:cNvSpPr>
            <a:spLocks/>
          </p:cNvSpPr>
          <p:nvPr/>
        </p:nvSpPr>
        <p:spPr bwMode="auto">
          <a:xfrm>
            <a:off x="5505450" y="3192463"/>
            <a:ext cx="488950" cy="78581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0000FF"/>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2707066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68313" y="0"/>
            <a:ext cx="8229600" cy="1143000"/>
          </a:xfrm>
        </p:spPr>
        <p:txBody>
          <a:bodyPr/>
          <a:lstStyle/>
          <a:p>
            <a:pPr eaLnBrk="1" hangingPunct="1"/>
            <a:r>
              <a:rPr lang="en-GB">
                <a:latin typeface="Arial" charset="0"/>
                <a:ea typeface="ＭＳ Ｐゴシック" charset="0"/>
                <a:cs typeface="ＭＳ Ｐゴシック" charset="0"/>
              </a:rPr>
              <a:t>Protracted Speciation</a:t>
            </a:r>
          </a:p>
        </p:txBody>
      </p:sp>
      <p:sp>
        <p:nvSpPr>
          <p:cNvPr id="62467" name="Rectangle 3"/>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ct val="90000"/>
              </a:lnSpc>
              <a:spcBef>
                <a:spcPct val="20000"/>
              </a:spcBef>
            </a:pPr>
            <a:r>
              <a:rPr lang="en-GB" sz="2400" baseline="0"/>
              <a:t>Not an instantaneous event</a:t>
            </a:r>
          </a:p>
          <a:p>
            <a:pPr marL="609600" indent="-609600" algn="l">
              <a:lnSpc>
                <a:spcPct val="90000"/>
              </a:lnSpc>
              <a:spcBef>
                <a:spcPct val="20000"/>
              </a:spcBef>
              <a:buFontTx/>
              <a:buChar char="•"/>
            </a:pPr>
            <a:endParaRPr lang="en-GB" sz="2400" baseline="0"/>
          </a:p>
        </p:txBody>
      </p:sp>
      <p:sp>
        <p:nvSpPr>
          <p:cNvPr id="62468" name="Rectangle 4"/>
          <p:cNvSpPr>
            <a:spLocks noChangeArrowheads="1"/>
          </p:cNvSpPr>
          <p:nvPr/>
        </p:nvSpPr>
        <p:spPr bwMode="auto">
          <a:xfrm>
            <a:off x="923925" y="2921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62469" name="Freeform 5"/>
          <p:cNvSpPr>
            <a:spLocks/>
          </p:cNvSpPr>
          <p:nvPr/>
        </p:nvSpPr>
        <p:spPr bwMode="auto">
          <a:xfrm flipH="1">
            <a:off x="568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2470" name="Freeform 6"/>
          <p:cNvSpPr>
            <a:spLocks/>
          </p:cNvSpPr>
          <p:nvPr/>
        </p:nvSpPr>
        <p:spPr bwMode="auto">
          <a:xfrm flipH="1">
            <a:off x="1711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2471" name="Freeform 7"/>
          <p:cNvSpPr>
            <a:spLocks/>
          </p:cNvSpPr>
          <p:nvPr/>
        </p:nvSpPr>
        <p:spPr bwMode="auto">
          <a:xfrm flipH="1">
            <a:off x="4017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00FF"/>
          </a:solidFill>
          <a:ln w="9525">
            <a:solidFill>
              <a:schemeClr val="tx1"/>
            </a:solidFill>
            <a:round/>
            <a:headEnd/>
            <a:tailEnd/>
          </a:ln>
        </p:spPr>
        <p:txBody>
          <a:bodyPr wrap="none" anchor="ctr"/>
          <a:lstStyle/>
          <a:p>
            <a:endParaRPr lang="en-US"/>
          </a:p>
        </p:txBody>
      </p:sp>
      <p:sp>
        <p:nvSpPr>
          <p:cNvPr id="62472" name="Freeform 8"/>
          <p:cNvSpPr>
            <a:spLocks/>
          </p:cNvSpPr>
          <p:nvPr/>
        </p:nvSpPr>
        <p:spPr bwMode="auto">
          <a:xfrm flipH="1">
            <a:off x="5160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00FF"/>
          </a:solidFill>
          <a:ln w="9525">
            <a:solidFill>
              <a:schemeClr val="tx1"/>
            </a:solidFill>
            <a:round/>
            <a:headEnd/>
            <a:tailEnd/>
          </a:ln>
        </p:spPr>
        <p:txBody>
          <a:bodyPr wrap="none" anchor="ctr"/>
          <a:lstStyle/>
          <a:p>
            <a:endParaRPr lang="en-US"/>
          </a:p>
        </p:txBody>
      </p:sp>
      <p:sp>
        <p:nvSpPr>
          <p:cNvPr id="62473" name="Freeform 9"/>
          <p:cNvSpPr>
            <a:spLocks/>
          </p:cNvSpPr>
          <p:nvPr/>
        </p:nvSpPr>
        <p:spPr bwMode="auto">
          <a:xfrm flipH="1">
            <a:off x="6303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2474" name="Freeform 10"/>
          <p:cNvSpPr>
            <a:spLocks/>
          </p:cNvSpPr>
          <p:nvPr/>
        </p:nvSpPr>
        <p:spPr bwMode="auto">
          <a:xfrm flipH="1">
            <a:off x="7446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2475" name="Freeform 11"/>
          <p:cNvSpPr>
            <a:spLocks/>
          </p:cNvSpPr>
          <p:nvPr/>
        </p:nvSpPr>
        <p:spPr bwMode="auto">
          <a:xfrm flipH="1">
            <a:off x="2895600"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00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13136114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68313" y="139700"/>
            <a:ext cx="8229600" cy="1143000"/>
          </a:xfrm>
        </p:spPr>
        <p:txBody>
          <a:bodyPr/>
          <a:lstStyle/>
          <a:p>
            <a:pPr eaLnBrk="1" hangingPunct="1"/>
            <a:r>
              <a:rPr lang="en-GB">
                <a:latin typeface="Arial" charset="0"/>
                <a:ea typeface="ＭＳ Ｐゴシック" charset="0"/>
                <a:cs typeface="ＭＳ Ｐゴシック" charset="0"/>
              </a:rPr>
              <a:t>Tropical Forest Tree Data</a:t>
            </a:r>
          </a:p>
        </p:txBody>
      </p:sp>
      <p:sp>
        <p:nvSpPr>
          <p:cNvPr id="66563" name="Rectangle 3"/>
          <p:cNvSpPr>
            <a:spLocks noChangeArrowheads="1"/>
          </p:cNvSpPr>
          <p:nvPr/>
        </p:nvSpPr>
        <p:spPr bwMode="auto">
          <a:xfrm>
            <a:off x="923925" y="19304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66564" name="Rectangle 6"/>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lnSpc>
                <a:spcPct val="90000"/>
              </a:lnSpc>
              <a:spcBef>
                <a:spcPct val="20000"/>
              </a:spcBef>
              <a:buFontTx/>
              <a:buChar char="•"/>
            </a:pPr>
            <a:endParaRPr lang="en-US" sz="2400" baseline="0"/>
          </a:p>
        </p:txBody>
      </p:sp>
      <p:pic>
        <p:nvPicPr>
          <p:cNvPr id="66565" name="Picture 9" descr="Figure_6_b.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57300" y="1133475"/>
            <a:ext cx="9097963"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7" descr="Dsc_268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375" y="4125913"/>
            <a:ext cx="4570413"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7" descr="Dsc_277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49788" y="4133850"/>
            <a:ext cx="5692775"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340600" y="1231900"/>
            <a:ext cx="3543300" cy="279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030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0" y="362837"/>
            <a:ext cx="91440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FFFFFF"/>
                </a:solidFill>
                <a:latin typeface="MS Reference Sans Serif" charset="0"/>
                <a:cs typeface="MS Reference Sans Serif" charset="0"/>
              </a:rPr>
              <a:t>Course objectives</a:t>
            </a:r>
            <a:endParaRPr lang="en-GB" sz="3200" b="1" dirty="0">
              <a:solidFill>
                <a:srgbClr val="FFFFFF"/>
              </a:solidFill>
              <a:latin typeface="MS Reference Sans Serif" charset="0"/>
              <a:cs typeface="MS Reference Sans Serif" charset="0"/>
            </a:endParaRPr>
          </a:p>
          <a:p>
            <a:pPr algn="ctr" eaLnBrk="1" hangingPunct="1"/>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Learn about computers and programing </a:t>
            </a:r>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Good programming practice</a:t>
            </a:r>
          </a:p>
          <a:p>
            <a:pPr algn="ctr" eaLnBrk="1" hangingPunct="1"/>
            <a:r>
              <a:rPr lang="en-GB" sz="3200" b="1" dirty="0" smtClean="0">
                <a:solidFill>
                  <a:srgbClr val="FFFFFF"/>
                </a:solidFill>
                <a:latin typeface="MS Reference Sans Serif" charset="0"/>
                <a:cs typeface="MS Reference Sans Serif" charset="0"/>
              </a:rPr>
              <a:t>Running code in parallel on a cluster</a:t>
            </a:r>
          </a:p>
          <a:p>
            <a:pPr algn="ctr" eaLnBrk="1" hangingPunct="1"/>
            <a:r>
              <a:rPr lang="en-GB" sz="3200" b="1" dirty="0" smtClean="0">
                <a:solidFill>
                  <a:srgbClr val="FFFFFF"/>
                </a:solidFill>
                <a:latin typeface="MS Reference Sans Serif" charset="0"/>
                <a:cs typeface="MS Reference Sans Serif" charset="0"/>
              </a:rPr>
              <a:t>Code optimisation</a:t>
            </a:r>
          </a:p>
          <a:p>
            <a:pPr algn="ctr" eaLnBrk="1" hangingPunct="1"/>
            <a:endParaRPr lang="en-GB" sz="3200" b="1" dirty="0" smtClean="0">
              <a:solidFill>
                <a:srgbClr val="FFFFFF"/>
              </a:solidFill>
              <a:latin typeface="MS Reference Sans Serif" charset="0"/>
              <a:cs typeface="MS Reference Sans Serif" charset="0"/>
            </a:endParaRPr>
          </a:p>
        </p:txBody>
      </p:sp>
      <p:pic>
        <p:nvPicPr>
          <p:cNvPr id="3" name="Picture 2" descr="servers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34330" y="3687698"/>
            <a:ext cx="4509322" cy="2801463"/>
          </a:xfrm>
          <a:prstGeom prst="rect">
            <a:avLst/>
          </a:prstGeom>
        </p:spPr>
      </p:pic>
    </p:spTree>
    <p:extLst>
      <p:ext uri="{BB962C8B-B14F-4D97-AF65-F5344CB8AC3E}">
        <p14:creationId xmlns:p14="http://schemas.microsoft.com/office/powerpoint/2010/main" val="391327128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24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Down Arrow 28"/>
          <p:cNvSpPr/>
          <p:nvPr/>
        </p:nvSpPr>
        <p:spPr>
          <a:xfrm rot="16200000">
            <a:off x="4472784" y="1723232"/>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predicting?</a:t>
            </a:r>
            <a:endParaRPr lang="en-GB" sz="3200" b="1" dirty="0">
              <a:latin typeface="MS Reference Sans Serif" charset="0"/>
              <a:cs typeface="MS Reference Sans Serif" charset="0"/>
            </a:endParaRPr>
          </a:p>
        </p:txBody>
      </p:sp>
      <p:pic>
        <p:nvPicPr>
          <p:cNvPr id="26" name="Picture 25"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05450"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171700" y="1295400"/>
            <a:ext cx="1866900" cy="2717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own Arrow 26"/>
          <p:cNvSpPr/>
          <p:nvPr/>
        </p:nvSpPr>
        <p:spPr>
          <a:xfrm rot="16200000">
            <a:off x="2501903" y="1949450"/>
            <a:ext cx="471488" cy="1131887"/>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Rectangle 27"/>
          <p:cNvSpPr/>
          <p:nvPr/>
        </p:nvSpPr>
        <p:spPr>
          <a:xfrm>
            <a:off x="3303588" y="19764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Model</a:t>
            </a:r>
          </a:p>
        </p:txBody>
      </p:sp>
      <p:sp>
        <p:nvSpPr>
          <p:cNvPr id="30" name="Rectangle 29"/>
          <p:cNvSpPr/>
          <p:nvPr/>
        </p:nvSpPr>
        <p:spPr>
          <a:xfrm>
            <a:off x="1574800" y="4673600"/>
            <a:ext cx="4521200" cy="800100"/>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tx1"/>
                </a:solidFill>
              </a:rPr>
              <a:t>Processes that mean something</a:t>
            </a:r>
          </a:p>
        </p:txBody>
      </p:sp>
      <p:cxnSp>
        <p:nvCxnSpPr>
          <p:cNvPr id="31" name="Straight Connector 30"/>
          <p:cNvCxnSpPr/>
          <p:nvPr/>
        </p:nvCxnSpPr>
        <p:spPr>
          <a:xfrm flipV="1">
            <a:off x="1574800" y="3035300"/>
            <a:ext cx="1727200" cy="1638300"/>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2" name="Straight Connector 31"/>
          <p:cNvCxnSpPr/>
          <p:nvPr/>
        </p:nvCxnSpPr>
        <p:spPr>
          <a:xfrm flipH="1" flipV="1">
            <a:off x="4381500" y="3048000"/>
            <a:ext cx="1701800" cy="1612900"/>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33" name="Rectangle 32"/>
          <p:cNvSpPr/>
          <p:nvPr/>
        </p:nvSpPr>
        <p:spPr>
          <a:xfrm>
            <a:off x="1574800" y="5473700"/>
            <a:ext cx="4521200" cy="800100"/>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smtClean="0">
                <a:solidFill>
                  <a:schemeClr val="tx1"/>
                </a:solidFill>
              </a:rPr>
              <a:t>Phenomenological or pure stats.</a:t>
            </a:r>
            <a:endParaRPr lang="en-US" sz="2400" b="1" dirty="0">
              <a:solidFill>
                <a:schemeClr val="tx1"/>
              </a:solidFill>
            </a:endParaRPr>
          </a:p>
        </p:txBody>
      </p:sp>
    </p:spTree>
    <p:extLst>
      <p:ext uri="{BB962C8B-B14F-4D97-AF65-F5344CB8AC3E}">
        <p14:creationId xmlns:p14="http://schemas.microsoft.com/office/powerpoint/2010/main" val="126287112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24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Down Arrow 28"/>
          <p:cNvSpPr/>
          <p:nvPr/>
        </p:nvSpPr>
        <p:spPr>
          <a:xfrm rot="16200000">
            <a:off x="4472784" y="1723232"/>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predicting?</a:t>
            </a:r>
            <a:endParaRPr lang="en-GB" sz="3200" b="1" dirty="0">
              <a:latin typeface="MS Reference Sans Serif" charset="0"/>
              <a:cs typeface="MS Reference Sans Serif" charset="0"/>
            </a:endParaRPr>
          </a:p>
        </p:txBody>
      </p:sp>
      <p:pic>
        <p:nvPicPr>
          <p:cNvPr id="26" name="Picture 25"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05450"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171700" y="1295400"/>
            <a:ext cx="1866900" cy="2717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574800" y="4673600"/>
            <a:ext cx="4521200" cy="800100"/>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smtClean="0">
                <a:solidFill>
                  <a:schemeClr val="tx1"/>
                </a:solidFill>
              </a:rPr>
              <a:t>Processes that mean something</a:t>
            </a:r>
            <a:endParaRPr lang="en-US" sz="2400" b="1" dirty="0">
              <a:solidFill>
                <a:schemeClr val="tx1"/>
              </a:solidFill>
            </a:endParaRPr>
          </a:p>
        </p:txBody>
      </p:sp>
      <p:cxnSp>
        <p:nvCxnSpPr>
          <p:cNvPr id="31" name="Straight Connector 30"/>
          <p:cNvCxnSpPr/>
          <p:nvPr/>
        </p:nvCxnSpPr>
        <p:spPr>
          <a:xfrm flipV="1">
            <a:off x="1574800" y="3035300"/>
            <a:ext cx="1727200" cy="1638300"/>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2" name="Straight Connector 31"/>
          <p:cNvCxnSpPr/>
          <p:nvPr/>
        </p:nvCxnSpPr>
        <p:spPr>
          <a:xfrm flipH="1" flipV="1">
            <a:off x="4178300" y="2855415"/>
            <a:ext cx="1905000" cy="1805485"/>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3" name="Explosion 2 12"/>
          <p:cNvSpPr/>
          <p:nvPr/>
        </p:nvSpPr>
        <p:spPr>
          <a:xfrm>
            <a:off x="2578100" y="1625600"/>
            <a:ext cx="2768600" cy="17399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bg1"/>
                </a:solidFill>
              </a:rPr>
              <a:t>Neutral</a:t>
            </a:r>
          </a:p>
          <a:p>
            <a:pPr algn="ctr"/>
            <a:r>
              <a:rPr lang="en-US" sz="2400" b="1" dirty="0">
                <a:solidFill>
                  <a:schemeClr val="bg1"/>
                </a:solidFill>
              </a:rPr>
              <a:t>Model</a:t>
            </a:r>
          </a:p>
        </p:txBody>
      </p:sp>
      <p:sp>
        <p:nvSpPr>
          <p:cNvPr id="27" name="Down Arrow 26"/>
          <p:cNvSpPr/>
          <p:nvPr/>
        </p:nvSpPr>
        <p:spPr>
          <a:xfrm rot="16200000">
            <a:off x="2501903" y="1949450"/>
            <a:ext cx="471488" cy="1131887"/>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64986332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Picture 3" descr="rivers.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70025" y="358775"/>
            <a:ext cx="6384925"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0" name="TextBox 2"/>
          <p:cNvSpPr txBox="1">
            <a:spLocks noChangeArrowheads="1"/>
          </p:cNvSpPr>
          <p:nvPr/>
        </p:nvSpPr>
        <p:spPr bwMode="auto">
          <a:xfrm>
            <a:off x="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200" b="1">
                <a:solidFill>
                  <a:srgbClr val="000000"/>
                </a:solidFill>
                <a:latin typeface="MS Reference Sans Serif" charset="0"/>
                <a:cs typeface="MS Reference Sans Serif" charset="0"/>
              </a:rPr>
              <a:t>Riverine fish diversity patterns</a:t>
            </a:r>
            <a:endParaRPr lang="en-GB" sz="3200" b="1">
              <a:solidFill>
                <a:srgbClr val="000000"/>
              </a:solidFill>
              <a:latin typeface="MS Reference Sans Serif" charset="0"/>
              <a:cs typeface="MS Reference Sans Serif" charset="0"/>
            </a:endParaRPr>
          </a:p>
        </p:txBody>
      </p:sp>
      <p:sp>
        <p:nvSpPr>
          <p:cNvPr id="5" name="Rectangle 4"/>
          <p:cNvSpPr/>
          <p:nvPr/>
        </p:nvSpPr>
        <p:spPr>
          <a:xfrm>
            <a:off x="1543050" y="523875"/>
            <a:ext cx="292100" cy="169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612900" y="3165475"/>
            <a:ext cx="292100" cy="169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flipH="1">
            <a:off x="2527300" y="3060700"/>
            <a:ext cx="44450" cy="169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500313" y="3076575"/>
            <a:ext cx="595312" cy="169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81255" name="Group 12"/>
          <p:cNvGrpSpPr>
            <a:grpSpLocks/>
          </p:cNvGrpSpPr>
          <p:nvPr/>
        </p:nvGrpSpPr>
        <p:grpSpPr bwMode="auto">
          <a:xfrm>
            <a:off x="488950" y="3340100"/>
            <a:ext cx="8256588" cy="2946400"/>
            <a:chOff x="0" y="3579812"/>
            <a:chExt cx="9182100" cy="3278188"/>
          </a:xfrm>
        </p:grpSpPr>
        <p:pic>
          <p:nvPicPr>
            <p:cNvPr id="181262" name="Picture 6" descr="Rivers.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3579812"/>
              <a:ext cx="9182100"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98865" y="4742014"/>
              <a:ext cx="293065" cy="369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301136" y="6488851"/>
              <a:ext cx="2581086" cy="3691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5432287" y="6400538"/>
              <a:ext cx="2581086" cy="367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4639600" y="4597181"/>
              <a:ext cx="280707" cy="10332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81256" name="TextBox 2"/>
          <p:cNvSpPr txBox="1">
            <a:spLocks noChangeArrowheads="1"/>
          </p:cNvSpPr>
          <p:nvPr/>
        </p:nvSpPr>
        <p:spPr bwMode="auto">
          <a:xfrm>
            <a:off x="-1785938" y="2994025"/>
            <a:ext cx="914400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solidFill>
                  <a:srgbClr val="000000"/>
                </a:solidFill>
                <a:latin typeface="MS Reference Sans Serif" charset="0"/>
                <a:cs typeface="MS Reference Sans Serif" charset="0"/>
              </a:rPr>
              <a:t>Local species richness</a:t>
            </a:r>
            <a:endParaRPr lang="en-GB" sz="1600" b="1">
              <a:solidFill>
                <a:srgbClr val="000000"/>
              </a:solidFill>
              <a:latin typeface="MS Reference Sans Serif" charset="0"/>
              <a:cs typeface="MS Reference Sans Serif" charset="0"/>
            </a:endParaRPr>
          </a:p>
        </p:txBody>
      </p:sp>
      <p:sp>
        <p:nvSpPr>
          <p:cNvPr id="181257" name="TextBox 2"/>
          <p:cNvSpPr txBox="1">
            <a:spLocks noChangeArrowheads="1"/>
          </p:cNvSpPr>
          <p:nvPr/>
        </p:nvSpPr>
        <p:spPr bwMode="auto">
          <a:xfrm>
            <a:off x="1046163" y="6065838"/>
            <a:ext cx="34464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solidFill>
                  <a:srgbClr val="000000"/>
                </a:solidFill>
                <a:latin typeface="MS Reference Sans Serif" charset="0"/>
                <a:cs typeface="MS Reference Sans Serif" charset="0"/>
              </a:rPr>
              <a:t>Topological distance to outlet</a:t>
            </a:r>
            <a:endParaRPr lang="en-GB" sz="1600" b="1">
              <a:solidFill>
                <a:srgbClr val="000000"/>
              </a:solidFill>
              <a:latin typeface="MS Reference Sans Serif" charset="0"/>
              <a:cs typeface="MS Reference Sans Serif" charset="0"/>
            </a:endParaRPr>
          </a:p>
        </p:txBody>
      </p:sp>
      <p:sp>
        <p:nvSpPr>
          <p:cNvPr id="181258" name="TextBox 2"/>
          <p:cNvSpPr txBox="1">
            <a:spLocks noChangeArrowheads="1"/>
          </p:cNvSpPr>
          <p:nvPr/>
        </p:nvSpPr>
        <p:spPr bwMode="auto">
          <a:xfrm rot="-5400000">
            <a:off x="3005138" y="4395788"/>
            <a:ext cx="3444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solidFill>
                  <a:srgbClr val="000000"/>
                </a:solidFill>
                <a:latin typeface="MS Reference Sans Serif" charset="0"/>
                <a:cs typeface="MS Reference Sans Serif" charset="0"/>
              </a:rPr>
              <a:t>Frequency</a:t>
            </a:r>
            <a:endParaRPr lang="en-GB" sz="1600" b="1">
              <a:solidFill>
                <a:srgbClr val="000000"/>
              </a:solidFill>
              <a:latin typeface="MS Reference Sans Serif" charset="0"/>
              <a:cs typeface="MS Reference Sans Serif" charset="0"/>
            </a:endParaRPr>
          </a:p>
        </p:txBody>
      </p:sp>
      <p:sp>
        <p:nvSpPr>
          <p:cNvPr id="181259" name="TextBox 2"/>
          <p:cNvSpPr txBox="1">
            <a:spLocks noChangeArrowheads="1"/>
          </p:cNvSpPr>
          <p:nvPr/>
        </p:nvSpPr>
        <p:spPr bwMode="auto">
          <a:xfrm rot="-5400000">
            <a:off x="-1054894" y="4485482"/>
            <a:ext cx="3444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solidFill>
                  <a:srgbClr val="000000"/>
                </a:solidFill>
                <a:latin typeface="MS Reference Sans Serif" charset="0"/>
                <a:cs typeface="MS Reference Sans Serif" charset="0"/>
              </a:rPr>
              <a:t>Local species richness</a:t>
            </a:r>
            <a:endParaRPr lang="en-GB" sz="1600" b="1">
              <a:solidFill>
                <a:srgbClr val="000000"/>
              </a:solidFill>
              <a:latin typeface="MS Reference Sans Serif" charset="0"/>
              <a:cs typeface="MS Reference Sans Serif" charset="0"/>
            </a:endParaRPr>
          </a:p>
        </p:txBody>
      </p:sp>
      <p:sp>
        <p:nvSpPr>
          <p:cNvPr id="181260" name="TextBox 2"/>
          <p:cNvSpPr txBox="1">
            <a:spLocks noChangeArrowheads="1"/>
          </p:cNvSpPr>
          <p:nvPr/>
        </p:nvSpPr>
        <p:spPr bwMode="auto">
          <a:xfrm>
            <a:off x="5218113" y="6037263"/>
            <a:ext cx="34464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solidFill>
                  <a:srgbClr val="000000"/>
                </a:solidFill>
                <a:latin typeface="MS Reference Sans Serif" charset="0"/>
                <a:cs typeface="MS Reference Sans Serif" charset="0"/>
              </a:rPr>
              <a:t>Local species richness</a:t>
            </a:r>
            <a:endParaRPr lang="en-GB" sz="1600" b="1">
              <a:solidFill>
                <a:srgbClr val="000000"/>
              </a:solidFill>
              <a:latin typeface="MS Reference Sans Serif" charset="0"/>
              <a:cs typeface="MS Reference Sans Serif" charset="0"/>
            </a:endParaRPr>
          </a:p>
        </p:txBody>
      </p:sp>
      <p:sp>
        <p:nvSpPr>
          <p:cNvPr id="181261" name="Rectangle 44"/>
          <p:cNvSpPr>
            <a:spLocks noChangeArrowheads="1"/>
          </p:cNvSpPr>
          <p:nvPr/>
        </p:nvSpPr>
        <p:spPr bwMode="auto">
          <a:xfrm>
            <a:off x="4670425" y="6435725"/>
            <a:ext cx="4295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latin typeface="MS Reference Sans Serif" charset="0"/>
                <a:cs typeface="MS Reference Sans Serif" charset="0"/>
              </a:rPr>
              <a:t>Diagrams from (</a:t>
            </a:r>
            <a:r>
              <a:rPr lang="en-US" sz="1600"/>
              <a:t>Muneepeerakul </a:t>
            </a:r>
            <a:r>
              <a:rPr lang="en-US" sz="1600" i="1"/>
              <a:t>et al.</a:t>
            </a:r>
            <a:r>
              <a:rPr lang="en-US" sz="1600"/>
              <a:t> 2008</a:t>
            </a:r>
            <a:r>
              <a:rPr lang="en-GB" sz="1500">
                <a:latin typeface="MS Reference Sans Serif" charset="0"/>
                <a:cs typeface="MS Reference Sans Serif" charset="0"/>
              </a:rPr>
              <a:t>)</a:t>
            </a:r>
          </a:p>
        </p:txBody>
      </p:sp>
    </p:spTree>
    <p:extLst>
      <p:ext uri="{BB962C8B-B14F-4D97-AF65-F5344CB8AC3E}">
        <p14:creationId xmlns:p14="http://schemas.microsoft.com/office/powerpoint/2010/main" val="147016679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bwMode="auto">
          <a:xfrm>
            <a:off x="7716838" y="4008438"/>
            <a:ext cx="1427162" cy="798512"/>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bwMode="auto">
          <a:xfrm rot="5400000">
            <a:off x="2838451" y="4205287"/>
            <a:ext cx="798512" cy="404813"/>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bwMode="auto">
          <a:xfrm rot="10800000" flipV="1">
            <a:off x="0" y="4008438"/>
            <a:ext cx="1420813" cy="798512"/>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bwMode="auto">
          <a:xfrm rot="16200000" flipH="1">
            <a:off x="5476082" y="4164806"/>
            <a:ext cx="800100" cy="484187"/>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pic>
        <p:nvPicPr>
          <p:cNvPr id="108550" name="Picture 6" descr="Dsc_204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4806950"/>
            <a:ext cx="30353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1" name="Picture 7" descr="Dsc_268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27363" y="4806950"/>
            <a:ext cx="3090862"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2" name="Picture 6" descr="Picture3"/>
          <p:cNvPicPr>
            <a:picLocks noChangeAspect="1" noChangeArrowheads="1"/>
          </p:cNvPicPr>
          <p:nvPr/>
        </p:nvPicPr>
        <p:blipFill>
          <a:blip r:embed="rId4" cstate="email">
            <a:extLst>
              <a:ext uri="{28A0092B-C50C-407E-A947-70E740481C1C}">
                <a14:useLocalDpi xmlns:a14="http://schemas.microsoft.com/office/drawing/2010/main"/>
              </a:ext>
            </a:extLst>
          </a:blip>
          <a:srcRect l="12685"/>
          <a:stretch>
            <a:fillRect/>
          </a:stretch>
        </p:blipFill>
        <p:spPr bwMode="auto">
          <a:xfrm>
            <a:off x="6118225" y="4806950"/>
            <a:ext cx="314007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3" name="Line 7"/>
          <p:cNvSpPr>
            <a:spLocks noChangeShapeType="1"/>
          </p:cNvSpPr>
          <p:nvPr/>
        </p:nvSpPr>
        <p:spPr bwMode="auto">
          <a:xfrm flipV="1">
            <a:off x="0" y="6858000"/>
            <a:ext cx="9142413" cy="0"/>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54" name="Line 7"/>
          <p:cNvSpPr>
            <a:spLocks noChangeShapeType="1"/>
          </p:cNvSpPr>
          <p:nvPr/>
        </p:nvSpPr>
        <p:spPr bwMode="auto">
          <a:xfrm flipV="1">
            <a:off x="0" y="4806950"/>
            <a:ext cx="9142413" cy="0"/>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55" name="TextBox 2"/>
          <p:cNvSpPr txBox="1">
            <a:spLocks noChangeArrowheads="1"/>
          </p:cNvSpPr>
          <p:nvPr/>
        </p:nvSpPr>
        <p:spPr bwMode="auto">
          <a:xfrm>
            <a:off x="2476500" y="4106863"/>
            <a:ext cx="4191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latin typeface="MS Reference Sans Serif" charset="0"/>
                <a:cs typeface="MS Reference Sans Serif" charset="0"/>
              </a:rPr>
              <a:t>Log Area</a:t>
            </a:r>
            <a:endParaRPr lang="en-GB" sz="3200">
              <a:latin typeface="MS Reference Sans Serif" charset="0"/>
              <a:cs typeface="MS Reference Sans Serif" charset="0"/>
            </a:endParaRPr>
          </a:p>
        </p:txBody>
      </p:sp>
      <p:grpSp>
        <p:nvGrpSpPr>
          <p:cNvPr id="108556" name="Group 23"/>
          <p:cNvGrpSpPr>
            <a:grpSpLocks/>
          </p:cNvGrpSpPr>
          <p:nvPr/>
        </p:nvGrpSpPr>
        <p:grpSpPr bwMode="auto">
          <a:xfrm>
            <a:off x="0" y="0"/>
            <a:ext cx="9144000" cy="4273550"/>
            <a:chOff x="0" y="-214785"/>
            <a:chExt cx="9144000" cy="4486277"/>
          </a:xfrm>
        </p:grpSpPr>
        <p:cxnSp>
          <p:nvCxnSpPr>
            <p:cNvPr id="28" name="Straight Connector 27"/>
            <p:cNvCxnSpPr/>
            <p:nvPr/>
          </p:nvCxnSpPr>
          <p:spPr bwMode="auto">
            <a:xfrm rot="5400000" flipH="1" flipV="1">
              <a:off x="5897790" y="2179213"/>
              <a:ext cx="3639684" cy="1587"/>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bwMode="auto">
            <a:xfrm rot="5400000" flipH="1" flipV="1">
              <a:off x="3814990" y="2179213"/>
              <a:ext cx="3639684" cy="1587"/>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sp>
          <p:nvSpPr>
            <p:cNvPr id="33" name="Freeform 32"/>
            <p:cNvSpPr/>
            <p:nvPr/>
          </p:nvSpPr>
          <p:spPr bwMode="auto">
            <a:xfrm>
              <a:off x="1447800" y="413494"/>
              <a:ext cx="6291263" cy="3601353"/>
            </a:xfrm>
            <a:custGeom>
              <a:avLst/>
              <a:gdLst>
                <a:gd name="connsiteX0" fmla="*/ 0 w 5397500"/>
                <a:gd name="connsiteY0" fmla="*/ 3090333 h 3090333"/>
                <a:gd name="connsiteX1" fmla="*/ 105833 w 5397500"/>
                <a:gd name="connsiteY1" fmla="*/ 2857500 h 3090333"/>
                <a:gd name="connsiteX2" fmla="*/ 232833 w 5397500"/>
                <a:gd name="connsiteY2" fmla="*/ 2688166 h 3090333"/>
                <a:gd name="connsiteX3" fmla="*/ 444500 w 5397500"/>
                <a:gd name="connsiteY3" fmla="*/ 2455333 h 3090333"/>
                <a:gd name="connsiteX4" fmla="*/ 635000 w 5397500"/>
                <a:gd name="connsiteY4" fmla="*/ 2286000 h 3090333"/>
                <a:gd name="connsiteX5" fmla="*/ 825500 w 5397500"/>
                <a:gd name="connsiteY5" fmla="*/ 2137833 h 3090333"/>
                <a:gd name="connsiteX6" fmla="*/ 1058333 w 5397500"/>
                <a:gd name="connsiteY6" fmla="*/ 2010833 h 3090333"/>
                <a:gd name="connsiteX7" fmla="*/ 1333500 w 5397500"/>
                <a:gd name="connsiteY7" fmla="*/ 1905000 h 3090333"/>
                <a:gd name="connsiteX8" fmla="*/ 1693333 w 5397500"/>
                <a:gd name="connsiteY8" fmla="*/ 1820333 h 3090333"/>
                <a:gd name="connsiteX9" fmla="*/ 2667000 w 5397500"/>
                <a:gd name="connsiteY9" fmla="*/ 1672166 h 3090333"/>
                <a:gd name="connsiteX10" fmla="*/ 3407833 w 5397500"/>
                <a:gd name="connsiteY10" fmla="*/ 1587500 h 3090333"/>
                <a:gd name="connsiteX11" fmla="*/ 3619500 w 5397500"/>
                <a:gd name="connsiteY11" fmla="*/ 1545166 h 3090333"/>
                <a:gd name="connsiteX12" fmla="*/ 4000500 w 5397500"/>
                <a:gd name="connsiteY12" fmla="*/ 1418166 h 3090333"/>
                <a:gd name="connsiteX13" fmla="*/ 4360333 w 5397500"/>
                <a:gd name="connsiteY13" fmla="*/ 1227666 h 3090333"/>
                <a:gd name="connsiteX14" fmla="*/ 4868333 w 5397500"/>
                <a:gd name="connsiteY14" fmla="*/ 719666 h 3090333"/>
                <a:gd name="connsiteX15" fmla="*/ 5397500 w 5397500"/>
                <a:gd name="connsiteY15" fmla="*/ 0 h 309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7500" h="3090333">
                  <a:moveTo>
                    <a:pt x="0" y="3090333"/>
                  </a:moveTo>
                  <a:cubicBezTo>
                    <a:pt x="33514" y="3007430"/>
                    <a:pt x="67028" y="2924528"/>
                    <a:pt x="105833" y="2857500"/>
                  </a:cubicBezTo>
                  <a:cubicBezTo>
                    <a:pt x="144639" y="2790472"/>
                    <a:pt x="176389" y="2755194"/>
                    <a:pt x="232833" y="2688166"/>
                  </a:cubicBezTo>
                  <a:cubicBezTo>
                    <a:pt x="289278" y="2621138"/>
                    <a:pt x="377472" y="2522361"/>
                    <a:pt x="444500" y="2455333"/>
                  </a:cubicBezTo>
                  <a:cubicBezTo>
                    <a:pt x="511528" y="2388305"/>
                    <a:pt x="571500" y="2338917"/>
                    <a:pt x="635000" y="2286000"/>
                  </a:cubicBezTo>
                  <a:cubicBezTo>
                    <a:pt x="698500" y="2233083"/>
                    <a:pt x="754945" y="2183694"/>
                    <a:pt x="825500" y="2137833"/>
                  </a:cubicBezTo>
                  <a:cubicBezTo>
                    <a:pt x="896056" y="2091972"/>
                    <a:pt x="973666" y="2049639"/>
                    <a:pt x="1058333" y="2010833"/>
                  </a:cubicBezTo>
                  <a:cubicBezTo>
                    <a:pt x="1143000" y="1972028"/>
                    <a:pt x="1227667" y="1936750"/>
                    <a:pt x="1333500" y="1905000"/>
                  </a:cubicBezTo>
                  <a:cubicBezTo>
                    <a:pt x="1439333" y="1873250"/>
                    <a:pt x="1471083" y="1859139"/>
                    <a:pt x="1693333" y="1820333"/>
                  </a:cubicBezTo>
                  <a:cubicBezTo>
                    <a:pt x="1915583" y="1781527"/>
                    <a:pt x="2381250" y="1710971"/>
                    <a:pt x="2667000" y="1672166"/>
                  </a:cubicBezTo>
                  <a:cubicBezTo>
                    <a:pt x="2952750" y="1633361"/>
                    <a:pt x="3249083" y="1608667"/>
                    <a:pt x="3407833" y="1587500"/>
                  </a:cubicBezTo>
                  <a:cubicBezTo>
                    <a:pt x="3566583" y="1566333"/>
                    <a:pt x="3520722" y="1573388"/>
                    <a:pt x="3619500" y="1545166"/>
                  </a:cubicBezTo>
                  <a:cubicBezTo>
                    <a:pt x="3718278" y="1516944"/>
                    <a:pt x="3877028" y="1471083"/>
                    <a:pt x="4000500" y="1418166"/>
                  </a:cubicBezTo>
                  <a:cubicBezTo>
                    <a:pt x="4123972" y="1365249"/>
                    <a:pt x="4215694" y="1344083"/>
                    <a:pt x="4360333" y="1227666"/>
                  </a:cubicBezTo>
                  <a:cubicBezTo>
                    <a:pt x="4504972" y="1111249"/>
                    <a:pt x="4695472" y="924277"/>
                    <a:pt x="4868333" y="719666"/>
                  </a:cubicBezTo>
                  <a:cubicBezTo>
                    <a:pt x="5041194" y="515055"/>
                    <a:pt x="5397500" y="0"/>
                    <a:pt x="5397500" y="0"/>
                  </a:cubicBezTo>
                </a:path>
              </a:pathLst>
            </a:custGeom>
            <a:noFill/>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8560" name="TextBox 2"/>
            <p:cNvSpPr txBox="1">
              <a:spLocks noChangeArrowheads="1"/>
            </p:cNvSpPr>
            <p:nvPr/>
          </p:nvSpPr>
          <p:spPr bwMode="auto">
            <a:xfrm rot="-5400000">
              <a:off x="-1096167" y="1883100"/>
              <a:ext cx="419099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latin typeface="MS Reference Sans Serif" charset="0"/>
                  <a:cs typeface="MS Reference Sans Serif" charset="0"/>
                </a:rPr>
                <a:t>Log num. species</a:t>
              </a:r>
              <a:endParaRPr lang="en-GB" sz="3200">
                <a:latin typeface="MS Reference Sans Serif" charset="0"/>
                <a:cs typeface="MS Reference Sans Serif" charset="0"/>
              </a:endParaRPr>
            </a:p>
          </p:txBody>
        </p:sp>
        <p:cxnSp>
          <p:nvCxnSpPr>
            <p:cNvPr id="16" name="Straight Arrow Connector 15"/>
            <p:cNvCxnSpPr/>
            <p:nvPr/>
          </p:nvCxnSpPr>
          <p:spPr>
            <a:xfrm rot="5400000" flipH="1" flipV="1">
              <a:off x="-521480" y="2059224"/>
              <a:ext cx="3882996" cy="1588"/>
            </a:xfrm>
            <a:prstGeom prst="straightConnector1">
              <a:avLst/>
            </a:prstGeom>
            <a:ln w="50800">
              <a:solidFill>
                <a:schemeClr val="tx1"/>
              </a:solidFill>
              <a:beve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417638" y="4006516"/>
              <a:ext cx="6716712" cy="1666"/>
            </a:xfrm>
            <a:prstGeom prst="straightConnector1">
              <a:avLst/>
            </a:prstGeom>
            <a:ln w="50800" cap="rnd">
              <a:solidFill>
                <a:schemeClr val="tx1"/>
              </a:solidFill>
              <a:beve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auto">
            <a:xfrm rot="5400000" flipH="1" flipV="1">
              <a:off x="1621898" y="2186713"/>
              <a:ext cx="3638018" cy="1587"/>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sp>
          <p:nvSpPr>
            <p:cNvPr id="108564" name="TextBox 2"/>
            <p:cNvSpPr txBox="1">
              <a:spLocks noChangeArrowheads="1"/>
            </p:cNvSpPr>
            <p:nvPr/>
          </p:nvSpPr>
          <p:spPr bwMode="auto">
            <a:xfrm>
              <a:off x="0" y="-214785"/>
              <a:ext cx="9144000" cy="61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200" b="1">
                  <a:solidFill>
                    <a:srgbClr val="000000"/>
                  </a:solidFill>
                  <a:latin typeface="MS Reference Sans Serif" charset="0"/>
                  <a:cs typeface="MS Reference Sans Serif" charset="0"/>
                </a:rPr>
                <a:t>Species-area relationships</a:t>
              </a:r>
              <a:endParaRPr lang="en-GB" sz="3200" b="1">
                <a:solidFill>
                  <a:srgbClr val="000000"/>
                </a:solidFill>
                <a:latin typeface="MS Reference Sans Serif" charset="0"/>
                <a:cs typeface="MS Reference Sans Serif" charset="0"/>
              </a:endParaRPr>
            </a:p>
          </p:txBody>
        </p:sp>
      </p:grpSp>
    </p:spTree>
    <p:extLst>
      <p:ext uri="{BB962C8B-B14F-4D97-AF65-F5344CB8AC3E}">
        <p14:creationId xmlns:p14="http://schemas.microsoft.com/office/powerpoint/2010/main" val="6156419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6" descr="Picture3"/>
          <p:cNvPicPr>
            <a:picLocks noChangeAspect="1" noChangeArrowheads="1"/>
          </p:cNvPicPr>
          <p:nvPr/>
        </p:nvPicPr>
        <p:blipFill>
          <a:blip r:embed="rId3" cstate="email">
            <a:extLst>
              <a:ext uri="{28A0092B-C50C-407E-A947-70E740481C1C}">
                <a14:useLocalDpi xmlns:a14="http://schemas.microsoft.com/office/drawing/2010/main"/>
              </a:ext>
            </a:extLst>
          </a:blip>
          <a:srcRect l="12685"/>
          <a:stretch>
            <a:fillRect/>
          </a:stretch>
        </p:blipFill>
        <p:spPr bwMode="auto">
          <a:xfrm>
            <a:off x="6118225" y="4806950"/>
            <a:ext cx="314007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6" descr="Dsc_204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4806950"/>
            <a:ext cx="30353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Picture 7" descr="Dsc_268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27363" y="4806950"/>
            <a:ext cx="3090862"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4" name="Line 7"/>
          <p:cNvSpPr>
            <a:spLocks noChangeShapeType="1"/>
          </p:cNvSpPr>
          <p:nvPr/>
        </p:nvSpPr>
        <p:spPr bwMode="auto">
          <a:xfrm flipV="1">
            <a:off x="0" y="6858000"/>
            <a:ext cx="9142413" cy="0"/>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575" name="Line 7"/>
          <p:cNvSpPr>
            <a:spLocks noChangeShapeType="1"/>
          </p:cNvSpPr>
          <p:nvPr/>
        </p:nvSpPr>
        <p:spPr bwMode="auto">
          <a:xfrm flipV="1">
            <a:off x="0" y="4806950"/>
            <a:ext cx="9261475" cy="0"/>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576" name="TextBox 2"/>
          <p:cNvSpPr txBox="1">
            <a:spLocks noChangeArrowheads="1"/>
          </p:cNvSpPr>
          <p:nvPr/>
        </p:nvSpPr>
        <p:spPr bwMode="auto">
          <a:xfrm>
            <a:off x="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200" b="1">
                <a:solidFill>
                  <a:srgbClr val="000000"/>
                </a:solidFill>
                <a:latin typeface="MS Reference Sans Serif" charset="0"/>
                <a:cs typeface="MS Reference Sans Serif" charset="0"/>
              </a:rPr>
              <a:t>Species-area relationships</a:t>
            </a:r>
            <a:endParaRPr lang="en-GB" sz="3200" b="1">
              <a:solidFill>
                <a:srgbClr val="000000"/>
              </a:solidFill>
              <a:latin typeface="MS Reference Sans Serif" charset="0"/>
              <a:cs typeface="MS Reference Sans Serif" charset="0"/>
            </a:endParaRPr>
          </a:p>
        </p:txBody>
      </p:sp>
      <p:pic>
        <p:nvPicPr>
          <p:cNvPr id="109577" name="Picture 24" descr="SAR.pdf"/>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49225" y="595313"/>
            <a:ext cx="8770938"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p:nvPr/>
        </p:nvSpPr>
        <p:spPr>
          <a:xfrm>
            <a:off x="2243138" y="577850"/>
            <a:ext cx="5627687" cy="446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ectangle 29"/>
          <p:cNvSpPr/>
          <p:nvPr/>
        </p:nvSpPr>
        <p:spPr>
          <a:xfrm>
            <a:off x="165100" y="336550"/>
            <a:ext cx="198438" cy="446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5303838" y="2333625"/>
            <a:ext cx="2913062" cy="14208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2589213" y="4264025"/>
            <a:ext cx="5627687" cy="446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58763" y="757238"/>
            <a:ext cx="1117601" cy="36052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9583" name="TextBox 2"/>
          <p:cNvSpPr txBox="1">
            <a:spLocks noChangeArrowheads="1"/>
          </p:cNvSpPr>
          <p:nvPr/>
        </p:nvSpPr>
        <p:spPr bwMode="auto">
          <a:xfrm>
            <a:off x="306388" y="415607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a:solidFill>
                  <a:srgbClr val="000000"/>
                </a:solidFill>
                <a:latin typeface="MS Reference Sans Serif" charset="0"/>
                <a:cs typeface="MS Reference Sans Serif" charset="0"/>
              </a:rPr>
              <a:t>Area (rescaled)</a:t>
            </a:r>
            <a:endParaRPr lang="en-GB" sz="2800" b="1">
              <a:solidFill>
                <a:srgbClr val="000000"/>
              </a:solidFill>
              <a:latin typeface="MS Reference Sans Serif" charset="0"/>
              <a:cs typeface="MS Reference Sans Serif" charset="0"/>
            </a:endParaRPr>
          </a:p>
        </p:txBody>
      </p:sp>
      <p:sp>
        <p:nvSpPr>
          <p:cNvPr id="109584" name="TextBox 2"/>
          <p:cNvSpPr txBox="1">
            <a:spLocks noChangeArrowheads="1"/>
          </p:cNvSpPr>
          <p:nvPr/>
        </p:nvSpPr>
        <p:spPr bwMode="auto">
          <a:xfrm rot="-5400000">
            <a:off x="-4059237" y="2374900"/>
            <a:ext cx="9144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700" b="1">
                <a:solidFill>
                  <a:srgbClr val="000000"/>
                </a:solidFill>
                <a:latin typeface="MS Reference Sans Serif" charset="0"/>
                <a:cs typeface="MS Reference Sans Serif" charset="0"/>
              </a:rPr>
              <a:t>Richness (rescaled)</a:t>
            </a:r>
            <a:endParaRPr lang="en-GB" sz="2700" b="1">
              <a:solidFill>
                <a:srgbClr val="000000"/>
              </a:solidFill>
              <a:latin typeface="MS Reference Sans Serif" charset="0"/>
              <a:cs typeface="MS Reference Sans Serif" charset="0"/>
            </a:endParaRPr>
          </a:p>
        </p:txBody>
      </p:sp>
      <p:sp>
        <p:nvSpPr>
          <p:cNvPr id="109585" name="Rectangle 44"/>
          <p:cNvSpPr>
            <a:spLocks noChangeArrowheads="1"/>
          </p:cNvSpPr>
          <p:nvPr/>
        </p:nvSpPr>
        <p:spPr bwMode="auto">
          <a:xfrm>
            <a:off x="5265889" y="2951079"/>
            <a:ext cx="19809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200" dirty="0" smtClean="0">
                <a:latin typeface="Helvetica"/>
                <a:cs typeface="Helvetica"/>
              </a:rPr>
              <a:t>(</a:t>
            </a:r>
            <a:r>
              <a:rPr lang="en-US" sz="1200" dirty="0">
                <a:latin typeface="Helvetica"/>
                <a:cs typeface="Helvetica"/>
              </a:rPr>
              <a:t>Rosindell &amp; Cornell </a:t>
            </a:r>
            <a:r>
              <a:rPr lang="en-US" sz="1200" dirty="0" smtClean="0">
                <a:latin typeface="Helvetica"/>
                <a:cs typeface="Helvetica"/>
              </a:rPr>
              <a:t>2009</a:t>
            </a:r>
            <a:r>
              <a:rPr lang="en-GB" sz="1200" dirty="0" smtClean="0">
                <a:latin typeface="Helvetica"/>
                <a:cs typeface="Helvetica"/>
              </a:rPr>
              <a:t>)</a:t>
            </a:r>
            <a:endParaRPr lang="en-GB" sz="1200" dirty="0">
              <a:latin typeface="Helvetica"/>
              <a:cs typeface="Helvetica"/>
            </a:endParaRPr>
          </a:p>
        </p:txBody>
      </p:sp>
    </p:spTree>
    <p:extLst>
      <p:ext uri="{BB962C8B-B14F-4D97-AF65-F5344CB8AC3E}">
        <p14:creationId xmlns:p14="http://schemas.microsoft.com/office/powerpoint/2010/main" val="170640412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yan.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43021" y="-153673"/>
            <a:ext cx="2995026" cy="7117515"/>
          </a:xfrm>
          <a:prstGeom prst="rect">
            <a:avLst/>
          </a:prstGeom>
        </p:spPr>
      </p:pic>
      <p:pic>
        <p:nvPicPr>
          <p:cNvPr id="5" name="Picture 4" descr="clearing pic2.png"/>
          <p:cNvPicPr>
            <a:picLocks noChangeAspect="1"/>
          </p:cNvPicPr>
          <p:nvPr/>
        </p:nvPicPr>
        <p:blipFill rotWithShape="1">
          <a:blip r:embed="rId4" cstate="email">
            <a:extLst>
              <a:ext uri="{28A0092B-C50C-407E-A947-70E740481C1C}">
                <a14:useLocalDpi xmlns:a14="http://schemas.microsoft.com/office/drawing/2010/main"/>
              </a:ext>
            </a:extLst>
          </a:blip>
          <a:srcRect l="-8"/>
          <a:stretch/>
        </p:blipFill>
        <p:spPr>
          <a:xfrm>
            <a:off x="1397000" y="0"/>
            <a:ext cx="3110400" cy="6858000"/>
          </a:xfrm>
          <a:prstGeom prst="rect">
            <a:avLst/>
          </a:prstGeom>
        </p:spPr>
      </p:pic>
      <p:sp>
        <p:nvSpPr>
          <p:cNvPr id="6" name="Rectangle 5"/>
          <p:cNvSpPr/>
          <p:nvPr/>
        </p:nvSpPr>
        <p:spPr>
          <a:xfrm>
            <a:off x="1422400" y="2273300"/>
            <a:ext cx="4191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435100" y="4597400"/>
            <a:ext cx="4826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435100" y="-12700"/>
            <a:ext cx="355600" cy="43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2"/>
          <p:cNvSpPr txBox="1">
            <a:spLocks noChangeArrowheads="1"/>
          </p:cNvSpPr>
          <p:nvPr/>
        </p:nvSpPr>
        <p:spPr bwMode="auto">
          <a:xfrm rot="16200000">
            <a:off x="-1087437" y="3459862"/>
            <a:ext cx="449580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Log. Species Richness</a:t>
            </a:r>
            <a:endParaRPr lang="en-GB" sz="2300" b="1" dirty="0">
              <a:solidFill>
                <a:srgbClr val="000000"/>
              </a:solidFill>
              <a:latin typeface="MS Reference Sans Serif" charset="0"/>
              <a:cs typeface="MS Reference Sans Serif" charset="0"/>
            </a:endParaRPr>
          </a:p>
        </p:txBody>
      </p:sp>
      <p:sp>
        <p:nvSpPr>
          <p:cNvPr id="14" name="Rectangle 13"/>
          <p:cNvSpPr/>
          <p:nvPr/>
        </p:nvSpPr>
        <p:spPr>
          <a:xfrm>
            <a:off x="2387600" y="2374900"/>
            <a:ext cx="11557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451100" y="4699000"/>
            <a:ext cx="11557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87600" y="101600"/>
            <a:ext cx="11557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2"/>
          <p:cNvSpPr txBox="1">
            <a:spLocks noChangeArrowheads="1"/>
          </p:cNvSpPr>
          <p:nvPr/>
        </p:nvSpPr>
        <p:spPr bwMode="auto">
          <a:xfrm>
            <a:off x="1714499" y="0"/>
            <a:ext cx="2590801"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Local scale</a:t>
            </a:r>
            <a:endParaRPr lang="en-GB" sz="2300" b="1" dirty="0">
              <a:solidFill>
                <a:srgbClr val="000000"/>
              </a:solidFill>
              <a:latin typeface="MS Reference Sans Serif" charset="0"/>
              <a:cs typeface="MS Reference Sans Serif" charset="0"/>
            </a:endParaRPr>
          </a:p>
        </p:txBody>
      </p:sp>
      <p:sp>
        <p:nvSpPr>
          <p:cNvPr id="18" name="TextBox 2"/>
          <p:cNvSpPr txBox="1">
            <a:spLocks noChangeArrowheads="1"/>
          </p:cNvSpPr>
          <p:nvPr/>
        </p:nvSpPr>
        <p:spPr bwMode="auto">
          <a:xfrm>
            <a:off x="1714499" y="2311400"/>
            <a:ext cx="2590801"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Regional scale</a:t>
            </a:r>
            <a:endParaRPr lang="en-GB" sz="2300" b="1" dirty="0">
              <a:solidFill>
                <a:srgbClr val="000000"/>
              </a:solidFill>
              <a:latin typeface="MS Reference Sans Serif" charset="0"/>
              <a:cs typeface="MS Reference Sans Serif" charset="0"/>
            </a:endParaRPr>
          </a:p>
        </p:txBody>
      </p:sp>
      <p:sp>
        <p:nvSpPr>
          <p:cNvPr id="19" name="TextBox 2"/>
          <p:cNvSpPr txBox="1">
            <a:spLocks noChangeArrowheads="1"/>
          </p:cNvSpPr>
          <p:nvPr/>
        </p:nvSpPr>
        <p:spPr bwMode="auto">
          <a:xfrm>
            <a:off x="1612900" y="4597400"/>
            <a:ext cx="2781299"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Continental scale</a:t>
            </a:r>
            <a:endParaRPr lang="en-GB" sz="2300" b="1" dirty="0">
              <a:solidFill>
                <a:srgbClr val="000000"/>
              </a:solidFill>
              <a:latin typeface="MS Reference Sans Serif" charset="0"/>
              <a:cs typeface="MS Reference Sans Serif" charset="0"/>
            </a:endParaRPr>
          </a:p>
        </p:txBody>
      </p:sp>
      <p:sp>
        <p:nvSpPr>
          <p:cNvPr id="10" name="Rectangle 9"/>
          <p:cNvSpPr/>
          <p:nvPr/>
        </p:nvSpPr>
        <p:spPr>
          <a:xfrm>
            <a:off x="5168900" y="2273300"/>
            <a:ext cx="565352"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94300" y="4597400"/>
            <a:ext cx="3556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056507" y="0"/>
            <a:ext cx="1421715" cy="43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11900" y="2311400"/>
            <a:ext cx="8382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337300" y="4546600"/>
            <a:ext cx="838200" cy="43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156199" y="0"/>
            <a:ext cx="644399"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121134" y="495299"/>
            <a:ext cx="355600" cy="14191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95734" y="2857500"/>
            <a:ext cx="355600" cy="12272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41900" y="5156200"/>
            <a:ext cx="355600" cy="927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
          <p:cNvSpPr txBox="1">
            <a:spLocks noChangeArrowheads="1"/>
          </p:cNvSpPr>
          <p:nvPr/>
        </p:nvSpPr>
        <p:spPr bwMode="auto">
          <a:xfrm rot="16200000">
            <a:off x="2794000" y="3459862"/>
            <a:ext cx="449580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Species loss</a:t>
            </a:r>
            <a:endParaRPr lang="en-GB" sz="2300" b="1" dirty="0">
              <a:solidFill>
                <a:srgbClr val="000000"/>
              </a:solidFill>
              <a:latin typeface="MS Reference Sans Serif" charset="0"/>
              <a:cs typeface="MS Reference Sans Serif" charset="0"/>
            </a:endParaRPr>
          </a:p>
        </p:txBody>
      </p:sp>
      <p:sp>
        <p:nvSpPr>
          <p:cNvPr id="3" name="Left Arrow 2"/>
          <p:cNvSpPr/>
          <p:nvPr/>
        </p:nvSpPr>
        <p:spPr>
          <a:xfrm rot="1178303">
            <a:off x="3145590" y="5677064"/>
            <a:ext cx="795421" cy="280737"/>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2"/>
          <p:cNvSpPr txBox="1">
            <a:spLocks noChangeArrowheads="1"/>
          </p:cNvSpPr>
          <p:nvPr/>
        </p:nvSpPr>
        <p:spPr bwMode="auto">
          <a:xfrm>
            <a:off x="5308600" y="2311400"/>
            <a:ext cx="2781299"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Singapore</a:t>
            </a:r>
            <a:endParaRPr lang="en-GB" sz="2300" b="1" dirty="0">
              <a:solidFill>
                <a:srgbClr val="000000"/>
              </a:solidFill>
              <a:latin typeface="MS Reference Sans Serif" charset="0"/>
              <a:cs typeface="MS Reference Sans Serif" charset="0"/>
            </a:endParaRPr>
          </a:p>
        </p:txBody>
      </p:sp>
      <p:sp>
        <p:nvSpPr>
          <p:cNvPr id="34" name="TextBox 2"/>
          <p:cNvSpPr txBox="1">
            <a:spLocks noChangeArrowheads="1"/>
          </p:cNvSpPr>
          <p:nvPr/>
        </p:nvSpPr>
        <p:spPr bwMode="auto">
          <a:xfrm>
            <a:off x="5408612" y="0"/>
            <a:ext cx="2590801"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BCI</a:t>
            </a:r>
            <a:endParaRPr lang="en-GB" sz="2300" b="1" dirty="0">
              <a:solidFill>
                <a:srgbClr val="000000"/>
              </a:solidFill>
              <a:latin typeface="MS Reference Sans Serif" charset="0"/>
              <a:cs typeface="MS Reference Sans Serif" charset="0"/>
            </a:endParaRPr>
          </a:p>
        </p:txBody>
      </p:sp>
      <p:sp>
        <p:nvSpPr>
          <p:cNvPr id="35" name="TextBox 2"/>
          <p:cNvSpPr txBox="1">
            <a:spLocks noChangeArrowheads="1"/>
          </p:cNvSpPr>
          <p:nvPr/>
        </p:nvSpPr>
        <p:spPr bwMode="auto">
          <a:xfrm>
            <a:off x="5308600" y="4597400"/>
            <a:ext cx="2781299"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Amazon</a:t>
            </a:r>
            <a:endParaRPr lang="en-GB" sz="2300" b="1" dirty="0">
              <a:solidFill>
                <a:srgbClr val="000000"/>
              </a:solidFill>
              <a:latin typeface="MS Reference Sans Serif" charset="0"/>
              <a:cs typeface="MS Reference Sans Serif" charset="0"/>
            </a:endParaRPr>
          </a:p>
        </p:txBody>
      </p:sp>
      <p:sp>
        <p:nvSpPr>
          <p:cNvPr id="31" name="Rectangle 44"/>
          <p:cNvSpPr>
            <a:spLocks noChangeArrowheads="1"/>
          </p:cNvSpPr>
          <p:nvPr/>
        </p:nvSpPr>
        <p:spPr bwMode="auto">
          <a:xfrm>
            <a:off x="3061" y="6275477"/>
            <a:ext cx="172336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dirty="0" smtClean="0">
                <a:latin typeface="MS Reference Sans Serif" charset="0"/>
                <a:cs typeface="MS Reference Sans Serif" charset="0"/>
              </a:rPr>
              <a:t>(Chisholm et al. </a:t>
            </a:r>
          </a:p>
          <a:p>
            <a:pPr algn="ctr"/>
            <a:r>
              <a:rPr lang="en-GB" sz="1500" dirty="0" smtClean="0">
                <a:latin typeface="MS Reference Sans Serif" charset="0"/>
                <a:cs typeface="MS Reference Sans Serif" charset="0"/>
              </a:rPr>
              <a:t>2018)</a:t>
            </a:r>
            <a:endParaRPr lang="en-GB" sz="1500" dirty="0">
              <a:latin typeface="MS Reference Sans Serif" charset="0"/>
              <a:cs typeface="MS Reference Sans Serif" charset="0"/>
            </a:endParaRPr>
          </a:p>
        </p:txBody>
      </p:sp>
    </p:spTree>
    <p:extLst>
      <p:ext uri="{BB962C8B-B14F-4D97-AF65-F5344CB8AC3E}">
        <p14:creationId xmlns:p14="http://schemas.microsoft.com/office/powerpoint/2010/main" val="4838627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381500" y="1314450"/>
            <a:ext cx="4762500" cy="944563"/>
          </a:xfrm>
        </p:spPr>
        <p:txBody>
          <a:bodyPr/>
          <a:lstStyle/>
          <a:p>
            <a:pPr marL="0" indent="0">
              <a:buFont typeface="Arial" charset="0"/>
              <a:buNone/>
              <a:defRPr/>
            </a:pPr>
            <a:r>
              <a:rPr lang="en-US" dirty="0" smtClean="0"/>
              <a:t>The world is not neutral</a:t>
            </a:r>
          </a:p>
          <a:p>
            <a:pPr>
              <a:defRPr/>
            </a:pPr>
            <a:endParaRPr lang="en-US" dirty="0"/>
          </a:p>
        </p:txBody>
      </p:sp>
      <p:sp>
        <p:nvSpPr>
          <p:cNvPr id="4" name="TextBox 3"/>
          <p:cNvSpPr txBox="1"/>
          <p:nvPr/>
        </p:nvSpPr>
        <p:spPr>
          <a:xfrm>
            <a:off x="1622425" y="3184525"/>
            <a:ext cx="5192713" cy="923925"/>
          </a:xfrm>
          <a:prstGeom prst="rect">
            <a:avLst/>
          </a:prstGeom>
          <a:solidFill>
            <a:schemeClr val="bg1">
              <a:lumMod val="85000"/>
            </a:schemeClr>
          </a:solidFill>
          <a:ln w="38100">
            <a:solidFill>
              <a:schemeClr val="tx1"/>
            </a:solidFill>
          </a:ln>
        </p:spPr>
        <p:txBody>
          <a:bodyPr>
            <a:spAutoFit/>
          </a:bodyPr>
          <a:lstStyle/>
          <a:p>
            <a:pPr algn="ctr">
              <a:defRPr/>
            </a:pPr>
            <a:r>
              <a:rPr lang="en-US" b="1" dirty="0"/>
              <a:t>Global Correlations in Tropical Tree Species Richness and Abundance Reject Neutrality</a:t>
            </a:r>
          </a:p>
          <a:p>
            <a:pPr algn="ctr">
              <a:defRPr/>
            </a:pPr>
            <a:r>
              <a:rPr lang="en-US" b="1" dirty="0"/>
              <a:t>(</a:t>
            </a:r>
            <a:r>
              <a:rPr lang="en-US" b="1" dirty="0" err="1"/>
              <a:t>Ricklefs</a:t>
            </a:r>
            <a:r>
              <a:rPr lang="en-US" b="1" dirty="0"/>
              <a:t> &amp; Renner Science 2012)</a:t>
            </a:r>
          </a:p>
        </p:txBody>
      </p:sp>
      <p:sp>
        <p:nvSpPr>
          <p:cNvPr id="5" name="TextBox 4"/>
          <p:cNvSpPr txBox="1"/>
          <p:nvPr/>
        </p:nvSpPr>
        <p:spPr>
          <a:xfrm>
            <a:off x="1474788" y="2347913"/>
            <a:ext cx="5440362" cy="646112"/>
          </a:xfrm>
          <a:prstGeom prst="rect">
            <a:avLst/>
          </a:prstGeom>
          <a:solidFill>
            <a:schemeClr val="bg1">
              <a:lumMod val="85000"/>
            </a:schemeClr>
          </a:solidFill>
          <a:ln w="38100">
            <a:solidFill>
              <a:schemeClr val="tx1"/>
            </a:solidFill>
          </a:ln>
        </p:spPr>
        <p:txBody>
          <a:bodyPr>
            <a:spAutoFit/>
          </a:bodyPr>
          <a:lstStyle/>
          <a:p>
            <a:pPr algn="ctr">
              <a:defRPr/>
            </a:pPr>
            <a:r>
              <a:rPr lang="nl-NL" b="1" dirty="0"/>
              <a:t>Coral Reef </a:t>
            </a:r>
            <a:r>
              <a:rPr lang="nl-NL" b="1" dirty="0" err="1"/>
              <a:t>Diversity</a:t>
            </a:r>
            <a:r>
              <a:rPr lang="nl-NL" b="1" dirty="0"/>
              <a:t> </a:t>
            </a:r>
            <a:r>
              <a:rPr lang="nl-NL" b="1" dirty="0" err="1"/>
              <a:t>Refutes</a:t>
            </a:r>
            <a:r>
              <a:rPr lang="nl-NL" b="1" dirty="0"/>
              <a:t> The Neutral </a:t>
            </a:r>
            <a:r>
              <a:rPr lang="nl-NL" b="1" dirty="0" err="1"/>
              <a:t>Theory</a:t>
            </a:r>
            <a:r>
              <a:rPr lang="nl-NL" b="1" dirty="0"/>
              <a:t> of </a:t>
            </a:r>
            <a:r>
              <a:rPr lang="nl-NL" b="1" dirty="0" err="1"/>
              <a:t>Biodiversity</a:t>
            </a:r>
            <a:r>
              <a:rPr lang="nl-NL" b="1" dirty="0"/>
              <a:t> (</a:t>
            </a:r>
            <a:r>
              <a:rPr lang="nl-NL" b="1" dirty="0" err="1"/>
              <a:t>Dornelas</a:t>
            </a:r>
            <a:r>
              <a:rPr lang="nl-NL" b="1" dirty="0"/>
              <a:t> </a:t>
            </a:r>
            <a:r>
              <a:rPr lang="nl-NL" b="1" i="1" dirty="0"/>
              <a:t>et al.</a:t>
            </a:r>
            <a:r>
              <a:rPr lang="nl-NL" b="1" dirty="0"/>
              <a:t> Nature 2006)</a:t>
            </a:r>
          </a:p>
        </p:txBody>
      </p:sp>
      <p:sp>
        <p:nvSpPr>
          <p:cNvPr id="7" name="Content Placeholder 2"/>
          <p:cNvSpPr txBox="1">
            <a:spLocks/>
          </p:cNvSpPr>
          <p:nvPr/>
        </p:nvSpPr>
        <p:spPr bwMode="auto">
          <a:xfrm>
            <a:off x="711376" y="129117"/>
            <a:ext cx="777522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defRPr/>
            </a:pPr>
            <a:r>
              <a:rPr lang="en-US" smtClean="0"/>
              <a:t>What are the arguments all about ?</a:t>
            </a:r>
          </a:p>
          <a:p>
            <a:pPr>
              <a:defRPr/>
            </a:pPr>
            <a:endParaRPr lang="en-US" dirty="0"/>
          </a:p>
        </p:txBody>
      </p:sp>
      <p:sp>
        <p:nvSpPr>
          <p:cNvPr id="8" name="Content Placeholder 2"/>
          <p:cNvSpPr txBox="1">
            <a:spLocks/>
          </p:cNvSpPr>
          <p:nvPr/>
        </p:nvSpPr>
        <p:spPr bwMode="auto">
          <a:xfrm>
            <a:off x="1650795" y="4956174"/>
            <a:ext cx="635020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defRPr/>
            </a:pPr>
            <a:r>
              <a:rPr lang="en-US" dirty="0" smtClean="0">
                <a:solidFill>
                  <a:schemeClr val="bg1"/>
                </a:solidFill>
              </a:rPr>
              <a:t>But … let’s at least reject neutral theory for the right reasons</a:t>
            </a:r>
          </a:p>
          <a:p>
            <a:pPr>
              <a:defRPr/>
            </a:pPr>
            <a:endParaRPr lang="en-US" dirty="0"/>
          </a:p>
        </p:txBody>
      </p:sp>
    </p:spTree>
    <p:extLst>
      <p:ext uri="{BB962C8B-B14F-4D97-AF65-F5344CB8AC3E}">
        <p14:creationId xmlns:p14="http://schemas.microsoft.com/office/powerpoint/2010/main" val="28626279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395310" y="244474"/>
            <a:ext cx="6350205" cy="944563"/>
          </a:xfrm>
        </p:spPr>
        <p:txBody>
          <a:bodyPr/>
          <a:lstStyle/>
          <a:p>
            <a:pPr marL="0" indent="0" algn="ctr">
              <a:buFont typeface="Arial" charset="0"/>
              <a:buNone/>
              <a:defRPr/>
            </a:pPr>
            <a:r>
              <a:rPr lang="en-US" dirty="0" smtClean="0"/>
              <a:t>But … let’s at least reject neutral theory for the right reasons</a:t>
            </a:r>
          </a:p>
          <a:p>
            <a:pPr>
              <a:defRPr/>
            </a:pPr>
            <a:endParaRPr lang="en-US" dirty="0"/>
          </a:p>
        </p:txBody>
      </p:sp>
      <p:grpSp>
        <p:nvGrpSpPr>
          <p:cNvPr id="10" name="Group 9"/>
          <p:cNvGrpSpPr/>
          <p:nvPr/>
        </p:nvGrpSpPr>
        <p:grpSpPr>
          <a:xfrm>
            <a:off x="352779" y="1425221"/>
            <a:ext cx="8480779" cy="5131345"/>
            <a:chOff x="643203" y="1608666"/>
            <a:chExt cx="7602969" cy="4600221"/>
          </a:xfrm>
        </p:grpSpPr>
        <p:sp>
          <p:nvSpPr>
            <p:cNvPr id="4" name="TextBox 3"/>
            <p:cNvSpPr txBox="1"/>
            <p:nvPr/>
          </p:nvSpPr>
          <p:spPr>
            <a:xfrm>
              <a:off x="650346" y="1618191"/>
              <a:ext cx="4669543" cy="772575"/>
            </a:xfrm>
            <a:prstGeom prst="rect">
              <a:avLst/>
            </a:prstGeom>
            <a:solidFill>
              <a:schemeClr val="bg1">
                <a:lumMod val="85000"/>
              </a:schemeClr>
            </a:solidFill>
            <a:ln w="38100">
              <a:solidFill>
                <a:schemeClr val="tx1"/>
              </a:solidFill>
            </a:ln>
          </p:spPr>
          <p:txBody>
            <a:bodyPr wrap="square">
              <a:spAutoFit/>
            </a:bodyPr>
            <a:lstStyle/>
            <a:p>
              <a:pPr algn="ctr">
                <a:defRPr/>
              </a:pPr>
              <a:r>
                <a:rPr lang="en-US" sz="1600" b="1" dirty="0"/>
                <a:t>Global Correlations in Tropical Tree Species Richness and Abundance Reject Neutrality</a:t>
              </a:r>
            </a:p>
            <a:p>
              <a:pPr algn="ctr">
                <a:defRPr/>
              </a:pPr>
              <a:r>
                <a:rPr lang="en-US" sz="1600" b="1" dirty="0"/>
                <a:t>(</a:t>
              </a:r>
              <a:r>
                <a:rPr lang="en-US" sz="1600" b="1" dirty="0" err="1"/>
                <a:t>Ricklefs</a:t>
              </a:r>
              <a:r>
                <a:rPr lang="en-US" sz="1600" b="1" dirty="0"/>
                <a:t> &amp; Renner Science </a:t>
              </a:r>
              <a:r>
                <a:rPr lang="en-US" sz="1600" b="1" dirty="0" smtClean="0"/>
                <a:t>2012</a:t>
              </a:r>
              <a:r>
                <a:rPr lang="en-US" b="1" dirty="0" smtClean="0"/>
                <a:t>)</a:t>
              </a:r>
              <a:endParaRPr lang="en-US" b="1" dirty="0"/>
            </a:p>
          </p:txBody>
        </p:sp>
        <p:pic>
          <p:nvPicPr>
            <p:cNvPr id="2" name="Picture 1" descr="R&amp;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203" y="2709331"/>
              <a:ext cx="4686193" cy="2977447"/>
            </a:xfrm>
            <a:prstGeom prst="rect">
              <a:avLst/>
            </a:prstGeom>
          </p:spPr>
        </p:pic>
        <p:pic>
          <p:nvPicPr>
            <p:cNvPr id="6" name="Picture 5" descr="R&amp;R2.pn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30510" y="1608666"/>
              <a:ext cx="2715662" cy="2229555"/>
            </a:xfrm>
            <a:prstGeom prst="rect">
              <a:avLst/>
            </a:prstGeom>
          </p:spPr>
        </p:pic>
        <p:pic>
          <p:nvPicPr>
            <p:cNvPr id="9" name="Picture 8" descr="R&amp;R2.pn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35432" y="3993444"/>
              <a:ext cx="2698472" cy="2215443"/>
            </a:xfrm>
            <a:prstGeom prst="rect">
              <a:avLst/>
            </a:prstGeom>
          </p:spPr>
        </p:pic>
      </p:grpSp>
    </p:spTree>
    <p:extLst>
      <p:ext uri="{BB962C8B-B14F-4D97-AF65-F5344CB8AC3E}">
        <p14:creationId xmlns:p14="http://schemas.microsoft.com/office/powerpoint/2010/main" val="65736324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extBox 6"/>
          <p:cNvSpPr txBox="1">
            <a:spLocks noChangeArrowheads="1"/>
          </p:cNvSpPr>
          <p:nvPr/>
        </p:nvSpPr>
        <p:spPr bwMode="auto">
          <a:xfrm>
            <a:off x="2628900" y="5715880"/>
            <a:ext cx="5861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000" dirty="0" smtClean="0">
                <a:solidFill>
                  <a:schemeClr val="bg1"/>
                </a:solidFill>
              </a:rPr>
              <a:t>Semantics !</a:t>
            </a:r>
            <a:endParaRPr lang="en-US" sz="4000" dirty="0">
              <a:solidFill>
                <a:schemeClr val="bg1"/>
              </a:solidFill>
            </a:endParaRPr>
          </a:p>
        </p:txBody>
      </p:sp>
      <p:sp>
        <p:nvSpPr>
          <p:cNvPr id="11" name="Content Placeholder 2"/>
          <p:cNvSpPr>
            <a:spLocks noGrp="1"/>
          </p:cNvSpPr>
          <p:nvPr>
            <p:ph idx="1"/>
          </p:nvPr>
        </p:nvSpPr>
        <p:spPr>
          <a:xfrm>
            <a:off x="4381500" y="1314450"/>
            <a:ext cx="4762500" cy="944563"/>
          </a:xfrm>
        </p:spPr>
        <p:txBody>
          <a:bodyPr/>
          <a:lstStyle/>
          <a:p>
            <a:pPr marL="0" indent="0" algn="ctr">
              <a:buFont typeface="Arial" charset="0"/>
              <a:buNone/>
              <a:defRPr/>
            </a:pPr>
            <a:r>
              <a:rPr lang="en-US" dirty="0" smtClean="0"/>
              <a:t>Neutral models aren’t really neutral</a:t>
            </a:r>
          </a:p>
          <a:p>
            <a:pPr>
              <a:defRPr/>
            </a:pPr>
            <a:endParaRPr lang="en-US" dirty="0"/>
          </a:p>
        </p:txBody>
      </p:sp>
      <p:sp>
        <p:nvSpPr>
          <p:cNvPr id="12" name="Oval Callout 11"/>
          <p:cNvSpPr/>
          <p:nvPr/>
        </p:nvSpPr>
        <p:spPr>
          <a:xfrm>
            <a:off x="1798638" y="2797175"/>
            <a:ext cx="5322887" cy="1782763"/>
          </a:xfrm>
          <a:prstGeom prst="wedgeEllipseCallou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500" dirty="0">
                <a:solidFill>
                  <a:schemeClr val="tx1"/>
                </a:solidFill>
              </a:rPr>
              <a:t>Species still differ in a neutral model, even if only by chance</a:t>
            </a:r>
          </a:p>
        </p:txBody>
      </p:sp>
      <p:sp>
        <p:nvSpPr>
          <p:cNvPr id="6" name="Content Placeholder 2"/>
          <p:cNvSpPr txBox="1">
            <a:spLocks/>
          </p:cNvSpPr>
          <p:nvPr/>
        </p:nvSpPr>
        <p:spPr bwMode="auto">
          <a:xfrm>
            <a:off x="711376" y="129117"/>
            <a:ext cx="777522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defRPr/>
            </a:pPr>
            <a:r>
              <a:rPr lang="en-US" smtClean="0"/>
              <a:t>What are the arguments all about ?</a:t>
            </a:r>
          </a:p>
          <a:p>
            <a:pPr>
              <a:defRPr/>
            </a:pPr>
            <a:endParaRPr lang="en-US" dirty="0"/>
          </a:p>
        </p:txBody>
      </p:sp>
      <p:grpSp>
        <p:nvGrpSpPr>
          <p:cNvPr id="2" name="Group 1"/>
          <p:cNvGrpSpPr/>
          <p:nvPr/>
        </p:nvGrpSpPr>
        <p:grpSpPr>
          <a:xfrm>
            <a:off x="2116138" y="4936772"/>
            <a:ext cx="2482850" cy="325438"/>
            <a:chOff x="6807200" y="4654550"/>
            <a:chExt cx="2482850" cy="325438"/>
          </a:xfrm>
        </p:grpSpPr>
        <p:sp>
          <p:nvSpPr>
            <p:cNvPr id="14" name="Rounded Rectangle 13"/>
            <p:cNvSpPr/>
            <p:nvPr/>
          </p:nvSpPr>
          <p:spPr>
            <a:xfrm>
              <a:off x="6807200" y="4694238"/>
              <a:ext cx="2482850" cy="285750"/>
            </a:xfrm>
            <a:prstGeom prst="round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8"/>
            <p:cNvSpPr>
              <a:spLocks noChangeArrowheads="1"/>
            </p:cNvSpPr>
            <p:nvPr/>
          </p:nvSpPr>
          <p:spPr bwMode="auto">
            <a:xfrm>
              <a:off x="7330156" y="4654550"/>
              <a:ext cx="14147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dirty="0" smtClean="0">
                  <a:solidFill>
                    <a:srgbClr val="000000"/>
                  </a:solidFill>
                  <a:latin typeface="MS Reference Sans Serif" charset="0"/>
                  <a:cs typeface="MS Reference Sans Serif" charset="0"/>
                </a:rPr>
                <a:t>(Clark 2012)</a:t>
              </a:r>
              <a:endParaRPr lang="en-GB" sz="1500" dirty="0">
                <a:solidFill>
                  <a:srgbClr val="000000"/>
                </a:solidFill>
                <a:latin typeface="MS Reference Sans Serif" charset="0"/>
                <a:cs typeface="MS Reference Sans Serif" charset="0"/>
              </a:endParaRPr>
            </a:p>
          </p:txBody>
        </p:sp>
      </p:grpSp>
    </p:spTree>
    <p:extLst>
      <p:ext uri="{BB962C8B-B14F-4D97-AF65-F5344CB8AC3E}">
        <p14:creationId xmlns:p14="http://schemas.microsoft.com/office/powerpoint/2010/main" val="37806890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TextBox 2"/>
          <p:cNvSpPr txBox="1">
            <a:spLocks noChangeArrowheads="1"/>
          </p:cNvSpPr>
          <p:nvPr/>
        </p:nvSpPr>
        <p:spPr bwMode="auto">
          <a:xfrm>
            <a:off x="741363" y="2668588"/>
            <a:ext cx="7521575" cy="1384300"/>
          </a:xfrm>
          <a:prstGeom prst="rect">
            <a:avLst/>
          </a:prstGeom>
          <a:solidFill>
            <a:schemeClr val="bg1">
              <a:alpha val="6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t>The link between pattern and process</a:t>
            </a:r>
          </a:p>
          <a:p>
            <a:pPr eaLnBrk="1" hangingPunct="1"/>
            <a:r>
              <a:rPr lang="en-US" sz="2800"/>
              <a:t>The realism and instrumentalism perspectives</a:t>
            </a:r>
          </a:p>
          <a:p>
            <a:pPr eaLnBrk="1" hangingPunct="1"/>
            <a:r>
              <a:rPr lang="en-US" sz="2800"/>
              <a:t>Tradeoff between simplicity and complexity</a:t>
            </a:r>
          </a:p>
        </p:txBody>
      </p:sp>
      <p:sp>
        <p:nvSpPr>
          <p:cNvPr id="5" name="Content Placeholder 2"/>
          <p:cNvSpPr>
            <a:spLocks noGrp="1"/>
          </p:cNvSpPr>
          <p:nvPr>
            <p:ph idx="1"/>
          </p:nvPr>
        </p:nvSpPr>
        <p:spPr>
          <a:xfrm>
            <a:off x="711376" y="129117"/>
            <a:ext cx="7775223" cy="944563"/>
          </a:xfrm>
        </p:spPr>
        <p:txBody>
          <a:bodyPr/>
          <a:lstStyle/>
          <a:p>
            <a:pPr marL="0" indent="0" algn="ctr">
              <a:buFont typeface="Arial" charset="0"/>
              <a:buNone/>
              <a:defRPr/>
            </a:pPr>
            <a:r>
              <a:rPr lang="en-US" dirty="0" smtClean="0"/>
              <a:t>These are the real issues …</a:t>
            </a:r>
          </a:p>
          <a:p>
            <a:pPr>
              <a:defRPr/>
            </a:pPr>
            <a:endParaRPr lang="en-US" dirty="0"/>
          </a:p>
        </p:txBody>
      </p:sp>
    </p:spTree>
    <p:extLst>
      <p:ext uri="{BB962C8B-B14F-4D97-AF65-F5344CB8AC3E}">
        <p14:creationId xmlns:p14="http://schemas.microsoft.com/office/powerpoint/2010/main" val="21282978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0" y="36283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FFFFFF"/>
                </a:solidFill>
                <a:latin typeface="MS Reference Sans Serif" charset="0"/>
                <a:cs typeface="MS Reference Sans Serif" charset="0"/>
              </a:rPr>
              <a:t>Course objectives</a:t>
            </a:r>
            <a:endParaRPr lang="en-GB" sz="3200" b="1" dirty="0">
              <a:solidFill>
                <a:srgbClr val="FFFFFF"/>
              </a:solidFill>
              <a:latin typeface="MS Reference Sans Serif" charset="0"/>
              <a:cs typeface="MS Reference Sans Serif" charset="0"/>
            </a:endParaRPr>
          </a:p>
          <a:p>
            <a:pPr algn="ctr" eaLnBrk="1" hangingPunct="1"/>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Ecological neutral theory</a:t>
            </a:r>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Stochastic and event based models</a:t>
            </a:r>
            <a:endParaRPr lang="en-GB" sz="3200" b="1" dirty="0">
              <a:solidFill>
                <a:srgbClr val="FFFFFF"/>
              </a:solidFill>
              <a:latin typeface="MS Reference Sans Serif" charset="0"/>
              <a:cs typeface="MS Reference Sans Serif" charset="0"/>
            </a:endParaRPr>
          </a:p>
          <a:p>
            <a:pPr algn="ctr" eaLnBrk="1" hangingPunct="1"/>
            <a:endParaRPr lang="en-GB" sz="3200" b="1" dirty="0">
              <a:solidFill>
                <a:srgbClr val="FFFFFF"/>
              </a:solidFill>
              <a:latin typeface="MS Reference Sans Serif" charset="0"/>
              <a:cs typeface="MS Reference Sans Serif" charset="0"/>
            </a:endParaRPr>
          </a:p>
        </p:txBody>
      </p:sp>
      <p:pic>
        <p:nvPicPr>
          <p:cNvPr id="3"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14436" y="2706316"/>
            <a:ext cx="5367705" cy="35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87601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1" name="Picture 4" descr="oldmap.png"/>
          <p:cNvPicPr>
            <a:picLocks noChangeAspect="1"/>
          </p:cNvPicPr>
          <p:nvPr/>
        </p:nvPicPr>
        <p:blipFill>
          <a:blip r:embed="rId3">
            <a:alphaModFix amt="77000"/>
            <a:extLst>
              <a:ext uri="{28A0092B-C50C-407E-A947-70E740481C1C}">
                <a14:useLocalDpi xmlns:a14="http://schemas.microsoft.com/office/drawing/2010/main"/>
              </a:ext>
            </a:extLst>
          </a:blip>
          <a:srcRect/>
          <a:stretch>
            <a:fillRect/>
          </a:stretch>
        </p:blipFill>
        <p:spPr bwMode="auto">
          <a:xfrm>
            <a:off x="-212725" y="0"/>
            <a:ext cx="9645650" cy="6894513"/>
          </a:xfrm>
          <a:prstGeom prst="rect">
            <a:avLst/>
          </a:prstGeom>
          <a:noFill/>
          <a:ln>
            <a:noFill/>
          </a:ln>
          <a:extLst>
            <a:ext uri="{909E8E84-426E-40dd-AFC4-6F175D3DCCD1}">
              <a14:hiddenFill xmlns:a14="http://schemas.microsoft.com/office/drawing/2010/main">
                <a:solidFill>
                  <a:srgbClr val="FFFFFF">
                    <a:alpha val="7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2" name="TextBox 3"/>
          <p:cNvSpPr txBox="1">
            <a:spLocks noChangeArrowheads="1"/>
          </p:cNvSpPr>
          <p:nvPr/>
        </p:nvSpPr>
        <p:spPr bwMode="auto">
          <a:xfrm>
            <a:off x="1012825" y="1539875"/>
            <a:ext cx="702151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eaLnBrk="1" hangingPunct="1"/>
            <a:r>
              <a:rPr lang="en-US" sz="1800" b="1" i="1"/>
              <a:t>“In that Empire, the craft of Cartography attained such Perfection that the Map of a Single province covered the space of an entire City, and the Map of the Empire itself an entire Province. In the course of Time, these Extensive maps were found somehow wanting, and so the College of Cartographers evolved a Map of the Empire that was of the same Scale as the Empire and that coincided with it point for point. Less attentive to the Study of Cartography, succeeding Generations came to judge a map of such Magnitude cumbersome, and, not without Irreverence, they abandoned it to the Rigours of sun and Rain. In the western Deserts, tattered Fragments of the Map are still to be found, Sheltering an occasional Beast or beggar; in the whole Nation, no other relic is left of the Discipline of Geography.” </a:t>
            </a:r>
            <a:r>
              <a:rPr lang="en-US" sz="1400" b="1" i="1"/>
              <a:t>(Borges 1975).</a:t>
            </a:r>
            <a:endParaRPr lang="en-GB" sz="1400" b="1"/>
          </a:p>
          <a:p>
            <a:pPr eaLnBrk="1" hangingPunct="1"/>
            <a:endParaRPr lang="en-US" sz="1800" b="1"/>
          </a:p>
        </p:txBody>
      </p:sp>
      <p:sp>
        <p:nvSpPr>
          <p:cNvPr id="174083" name="Rectangle 8"/>
          <p:cNvSpPr>
            <a:spLocks noChangeArrowheads="1"/>
          </p:cNvSpPr>
          <p:nvPr/>
        </p:nvSpPr>
        <p:spPr bwMode="auto">
          <a:xfrm>
            <a:off x="5065713" y="6053138"/>
            <a:ext cx="24606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(Wennekes </a:t>
            </a:r>
            <a:r>
              <a:rPr lang="en-GB" sz="1500" i="1">
                <a:solidFill>
                  <a:srgbClr val="000000"/>
                </a:solidFill>
                <a:latin typeface="MS Reference Sans Serif" charset="0"/>
                <a:cs typeface="MS Reference Sans Serif" charset="0"/>
              </a:rPr>
              <a:t>et al.</a:t>
            </a:r>
            <a:r>
              <a:rPr lang="en-GB" sz="1500">
                <a:solidFill>
                  <a:srgbClr val="000000"/>
                </a:solidFill>
                <a:latin typeface="MS Reference Sans Serif" charset="0"/>
                <a:cs typeface="MS Reference Sans Serif" charset="0"/>
              </a:rPr>
              <a:t> 2012)</a:t>
            </a: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28222" y="1719881"/>
            <a:ext cx="9144000" cy="54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2800" b="1" dirty="0">
                <a:solidFill>
                  <a:srgbClr val="FFFFFF"/>
                </a:solidFill>
                <a:latin typeface="MS Reference Sans Serif" charset="0"/>
                <a:cs typeface="MS Reference Sans Serif" charset="0"/>
              </a:rPr>
              <a:t>1.) What is neutral </a:t>
            </a:r>
            <a:r>
              <a:rPr lang="en-GB" sz="2800" b="1" dirty="0" smtClean="0">
                <a:solidFill>
                  <a:srgbClr val="FFFFFF"/>
                </a:solidFill>
                <a:latin typeface="MS Reference Sans Serif" charset="0"/>
                <a:cs typeface="MS Reference Sans Serif" charset="0"/>
              </a:rPr>
              <a:t>theory?</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2.) </a:t>
            </a:r>
            <a:r>
              <a:rPr lang="en-GB" sz="2800" b="1" dirty="0" smtClean="0">
                <a:solidFill>
                  <a:srgbClr val="FFFFFF"/>
                </a:solidFill>
                <a:latin typeface="MS Reference Sans Serif" charset="0"/>
                <a:cs typeface="MS Reference Sans Serif" charset="0"/>
              </a:rPr>
              <a:t>Example neutral models</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smtClean="0">
                <a:solidFill>
                  <a:srgbClr val="FFFFFF"/>
                </a:solidFill>
                <a:latin typeface="MS Reference Sans Serif" charset="0"/>
                <a:cs typeface="MS Reference Sans Serif" charset="0"/>
              </a:rPr>
              <a:t> </a:t>
            </a:r>
          </a:p>
          <a:p>
            <a:pPr algn="ctr" eaLnBrk="1" hangingPunct="1"/>
            <a:r>
              <a:rPr lang="en-GB" sz="2800" b="1" dirty="0">
                <a:solidFill>
                  <a:srgbClr val="FFFFFF"/>
                </a:solidFill>
                <a:latin typeface="MS Reference Sans Serif" charset="0"/>
                <a:cs typeface="MS Reference Sans Serif" charset="0"/>
              </a:rPr>
              <a:t>3</a:t>
            </a:r>
            <a:r>
              <a:rPr lang="en-GB" sz="2800" b="1" dirty="0" smtClean="0">
                <a:solidFill>
                  <a:srgbClr val="FFFFFF"/>
                </a:solidFill>
                <a:latin typeface="MS Reference Sans Serif" charset="0"/>
                <a:cs typeface="MS Reference Sans Serif" charset="0"/>
              </a:rPr>
              <a:t>.) Uses of neutral theory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4</a:t>
            </a:r>
            <a:r>
              <a:rPr lang="en-GB" sz="2800" b="1" dirty="0" smtClean="0">
                <a:solidFill>
                  <a:srgbClr val="FFFFFF"/>
                </a:solidFill>
                <a:latin typeface="MS Reference Sans Serif" charset="0"/>
                <a:cs typeface="MS Reference Sans Serif" charset="0"/>
              </a:rPr>
              <a:t>.) </a:t>
            </a:r>
            <a:r>
              <a:rPr lang="en-GB" sz="2800" b="1" dirty="0">
                <a:solidFill>
                  <a:srgbClr val="FFFFFF"/>
                </a:solidFill>
                <a:latin typeface="MS Reference Sans Serif" charset="0"/>
                <a:cs typeface="MS Reference Sans Serif" charset="0"/>
              </a:rPr>
              <a:t>Applications in i</a:t>
            </a:r>
            <a:r>
              <a:rPr lang="en-GB" sz="2800" b="1" dirty="0" smtClean="0">
                <a:solidFill>
                  <a:srgbClr val="FFFFFF"/>
                </a:solidFill>
                <a:latin typeface="MS Reference Sans Serif" charset="0"/>
                <a:cs typeface="MS Reference Sans Serif" charset="0"/>
              </a:rPr>
              <a:t>sland </a:t>
            </a:r>
            <a:r>
              <a:rPr lang="en-GB" sz="2800" b="1" dirty="0">
                <a:solidFill>
                  <a:srgbClr val="FFFFFF"/>
                </a:solidFill>
                <a:latin typeface="MS Reference Sans Serif" charset="0"/>
                <a:cs typeface="MS Reference Sans Serif" charset="0"/>
              </a:rPr>
              <a:t>b</a:t>
            </a:r>
            <a:r>
              <a:rPr lang="en-GB" sz="2800" b="1" dirty="0" smtClean="0">
                <a:solidFill>
                  <a:srgbClr val="FFFFFF"/>
                </a:solidFill>
                <a:latin typeface="MS Reference Sans Serif" charset="0"/>
                <a:cs typeface="MS Reference Sans Serif" charset="0"/>
              </a:rPr>
              <a:t>iogeography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US" sz="4000" dirty="0">
              <a:solidFill>
                <a:srgbClr val="FFFFFF"/>
              </a:solidFill>
              <a:latin typeface="Calibri" charset="0"/>
              <a:cs typeface="MS Reference Sans Serif" charset="0"/>
            </a:endParaRPr>
          </a:p>
        </p:txBody>
      </p:sp>
      <p:sp>
        <p:nvSpPr>
          <p:cNvPr id="3" name="TextBox 2"/>
          <p:cNvSpPr txBox="1">
            <a:spLocks noChangeArrowheads="1"/>
          </p:cNvSpPr>
          <p:nvPr/>
        </p:nvSpPr>
        <p:spPr bwMode="auto">
          <a:xfrm>
            <a:off x="0" y="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FFFFFF"/>
                </a:solidFill>
                <a:latin typeface="MS Reference Sans Serif" charset="0"/>
                <a:cs typeface="MS Reference Sans Serif" charset="0"/>
              </a:rPr>
              <a:t>Ecological Neutral Theory:</a:t>
            </a:r>
          </a:p>
          <a:p>
            <a:pPr algn="ctr" eaLnBrk="1" hangingPunct="1"/>
            <a:r>
              <a:rPr lang="en-GB" sz="3200" b="1" dirty="0">
                <a:solidFill>
                  <a:schemeClr val="bg1"/>
                </a:solidFill>
                <a:latin typeface="MS Reference Sans Serif" charset="0"/>
                <a:cs typeface="MS Reference Sans Serif" charset="0"/>
              </a:rPr>
              <a:t>Madness or Misunderstood</a:t>
            </a:r>
            <a:r>
              <a:rPr lang="en-GB" sz="3200" b="1" dirty="0" smtClean="0">
                <a:solidFill>
                  <a:schemeClr val="bg1"/>
                </a:solidFill>
                <a:latin typeface="MS Reference Sans Serif" charset="0"/>
                <a:cs typeface="MS Reference Sans Serif" charset="0"/>
              </a:rPr>
              <a:t>?</a:t>
            </a:r>
          </a:p>
          <a:p>
            <a:pPr algn="ctr" eaLnBrk="1" hangingPunct="1"/>
            <a:endParaRPr lang="en-US" sz="4000" dirty="0">
              <a:latin typeface="MS Reference Sans Serif" charset="0"/>
              <a:cs typeface="MS Reference Sans Serif" charset="0"/>
            </a:endParaRPr>
          </a:p>
        </p:txBody>
      </p:sp>
      <p:sp>
        <p:nvSpPr>
          <p:cNvPr id="4" name="Rectangle 3"/>
          <p:cNvSpPr/>
          <p:nvPr/>
        </p:nvSpPr>
        <p:spPr>
          <a:xfrm>
            <a:off x="635002" y="5202985"/>
            <a:ext cx="7918824" cy="1227137"/>
          </a:xfrm>
          <a:prstGeom prst="rect">
            <a:avLst/>
          </a:prstGeom>
          <a:noFill/>
          <a:ln w="1270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9839182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DSC_148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0550" y="0"/>
            <a:ext cx="10323513" cy="6856413"/>
          </a:xfrm>
          <a:prstGeom prst="rect">
            <a:avLst/>
          </a:prstGeom>
          <a:noFill/>
          <a:ln w="9525">
            <a:noFill/>
            <a:miter lim="800000"/>
            <a:headEnd/>
            <a:tailEnd/>
          </a:ln>
          <a:effectLst/>
          <a:scene3d>
            <a:camera prst="orthographicFront">
              <a:rot lat="0" lon="10800000" rev="0"/>
            </a:camera>
            <a:lightRig rig="threePt" dir="t"/>
          </a:scene3d>
        </p:spPr>
      </p:pic>
      <p:sp>
        <p:nvSpPr>
          <p:cNvPr id="94211" name="TextBox 4"/>
          <p:cNvSpPr txBox="1">
            <a:spLocks noChangeArrowheads="1"/>
          </p:cNvSpPr>
          <p:nvPr/>
        </p:nvSpPr>
        <p:spPr bwMode="auto">
          <a:xfrm>
            <a:off x="438150" y="23813"/>
            <a:ext cx="82677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algn="ctr" eaLnBrk="1" hangingPunct="1"/>
            <a:r>
              <a:rPr lang="en-US" sz="6000" dirty="0">
                <a:latin typeface="Calibri" charset="0"/>
              </a:rPr>
              <a:t>MacArthur &amp; Wilson’s</a:t>
            </a:r>
          </a:p>
          <a:p>
            <a:pPr algn="ctr" eaLnBrk="1" hangingPunct="1"/>
            <a:r>
              <a:rPr lang="en-US" sz="6000" dirty="0">
                <a:latin typeface="Calibri" charset="0"/>
              </a:rPr>
              <a:t>Theory of Island Biogeography (1967)</a:t>
            </a:r>
          </a:p>
        </p:txBody>
      </p:sp>
      <p:sp>
        <p:nvSpPr>
          <p:cNvPr id="94213" name="Right Arrow 6"/>
          <p:cNvSpPr>
            <a:spLocks noChangeArrowheads="1"/>
          </p:cNvSpPr>
          <p:nvPr/>
        </p:nvSpPr>
        <p:spPr bwMode="auto">
          <a:xfrm rot="2474329">
            <a:off x="6473825" y="4427538"/>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Extinction</a:t>
            </a:r>
          </a:p>
        </p:txBody>
      </p:sp>
      <p:sp>
        <p:nvSpPr>
          <p:cNvPr id="6" name="Right Arrow 5"/>
          <p:cNvSpPr>
            <a:spLocks noChangeArrowheads="1"/>
          </p:cNvSpPr>
          <p:nvPr/>
        </p:nvSpPr>
        <p:spPr bwMode="auto">
          <a:xfrm>
            <a:off x="1354138" y="1673225"/>
            <a:ext cx="2600325" cy="1606550"/>
          </a:xfrm>
          <a:prstGeom prst="rightArrow">
            <a:avLst>
              <a:gd name="adj1" fmla="val 50000"/>
              <a:gd name="adj2" fmla="val 49966"/>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Immigration</a:t>
            </a:r>
          </a:p>
        </p:txBody>
      </p:sp>
    </p:spTree>
    <p:extLst>
      <p:ext uri="{BB962C8B-B14F-4D97-AF65-F5344CB8AC3E}">
        <p14:creationId xmlns:p14="http://schemas.microsoft.com/office/powerpoint/2010/main" val="142814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ure2_final.eps"/>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l="35880" t="520" r="33780" b="60432"/>
          <a:stretch/>
        </p:blipFill>
        <p:spPr>
          <a:xfrm>
            <a:off x="891271" y="114300"/>
            <a:ext cx="7361458" cy="5684950"/>
          </a:xfrm>
        </p:spPr>
      </p:pic>
      <p:sp>
        <p:nvSpPr>
          <p:cNvPr id="5" name="Rectangle 4"/>
          <p:cNvSpPr/>
          <p:nvPr/>
        </p:nvSpPr>
        <p:spPr>
          <a:xfrm>
            <a:off x="5930898" y="653345"/>
            <a:ext cx="596901" cy="527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266266" y="1123245"/>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136466" y="1131712"/>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306732" y="3206046"/>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5"/>
          <p:cNvSpPr>
            <a:spLocks noChangeArrowheads="1"/>
          </p:cNvSpPr>
          <p:nvPr/>
        </p:nvSpPr>
        <p:spPr bwMode="auto">
          <a:xfrm>
            <a:off x="2314575" y="5599113"/>
            <a:ext cx="45561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GB" sz="2500" dirty="0" smtClean="0"/>
              <a:t>Species richness</a:t>
            </a:r>
            <a:endParaRPr lang="en-US" sz="2500" dirty="0"/>
          </a:p>
        </p:txBody>
      </p:sp>
      <p:sp>
        <p:nvSpPr>
          <p:cNvPr id="19" name="Rectangle 5"/>
          <p:cNvSpPr>
            <a:spLocks noChangeArrowheads="1"/>
          </p:cNvSpPr>
          <p:nvPr/>
        </p:nvSpPr>
        <p:spPr bwMode="auto">
          <a:xfrm rot="16200000">
            <a:off x="-1571625" y="2307955"/>
            <a:ext cx="455612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GB" sz="2500" dirty="0" smtClean="0"/>
              <a:t>Rate of immigration</a:t>
            </a:r>
          </a:p>
          <a:p>
            <a:pPr algn="ctr"/>
            <a:r>
              <a:rPr lang="en-GB" sz="2500" dirty="0" smtClean="0"/>
              <a:t> or extinction</a:t>
            </a:r>
            <a:endParaRPr lang="en-US" sz="2500" dirty="0"/>
          </a:p>
        </p:txBody>
      </p:sp>
    </p:spTree>
    <p:extLst>
      <p:ext uri="{BB962C8B-B14F-4D97-AF65-F5344CB8AC3E}">
        <p14:creationId xmlns:p14="http://schemas.microsoft.com/office/powerpoint/2010/main" val="407100547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ure2_final.eps"/>
          <p:cNvPicPr>
            <a:picLocks noGrp="1" noChangeAspect="1"/>
          </p:cNvPicPr>
          <p:nvPr>
            <p:ph idx="1"/>
          </p:nvPr>
        </p:nvPicPr>
        <p:blipFill>
          <a:blip r:embed="rId2" cstate="email">
            <a:extLst>
              <a:ext uri="{28A0092B-C50C-407E-A947-70E740481C1C}">
                <a14:useLocalDpi xmlns:a14="http://schemas.microsoft.com/office/drawing/2010/main"/>
              </a:ext>
            </a:extLst>
          </a:blip>
          <a:srcRect t="-3175" b="-3175"/>
          <a:stretch>
            <a:fillRect/>
          </a:stretch>
        </p:blipFill>
        <p:spPr>
          <a:xfrm>
            <a:off x="430924" y="733778"/>
            <a:ext cx="8713076" cy="5559778"/>
          </a:xfrm>
        </p:spPr>
      </p:pic>
      <p:sp>
        <p:nvSpPr>
          <p:cNvPr id="7" name="Rectangle 6"/>
          <p:cNvSpPr>
            <a:spLocks noChangeArrowheads="1"/>
          </p:cNvSpPr>
          <p:nvPr/>
        </p:nvSpPr>
        <p:spPr bwMode="auto">
          <a:xfrm>
            <a:off x="5149528" y="6358291"/>
            <a:ext cx="3841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baseline="0" dirty="0"/>
              <a:t>(Rosindell &amp; </a:t>
            </a:r>
            <a:r>
              <a:rPr lang="en-GB" baseline="0" dirty="0" smtClean="0"/>
              <a:t>Harmon </a:t>
            </a:r>
            <a:r>
              <a:rPr lang="en-GB" dirty="0" smtClean="0"/>
              <a:t>in press</a:t>
            </a:r>
            <a:r>
              <a:rPr lang="en-GB" baseline="0" dirty="0" smtClean="0"/>
              <a:t> 2012)</a:t>
            </a:r>
            <a:endParaRPr lang="en-US" dirty="0"/>
          </a:p>
        </p:txBody>
      </p:sp>
      <p:sp>
        <p:nvSpPr>
          <p:cNvPr id="5" name="Rectangle 4"/>
          <p:cNvSpPr/>
          <p:nvPr/>
        </p:nvSpPr>
        <p:spPr>
          <a:xfrm>
            <a:off x="2946399" y="1148645"/>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266266" y="1123245"/>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136466" y="1131712"/>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306732" y="3206046"/>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a:spLocks noChangeArrowheads="1"/>
          </p:cNvSpPr>
          <p:nvPr/>
        </p:nvSpPr>
        <p:spPr bwMode="auto">
          <a:xfrm>
            <a:off x="602928" y="6358291"/>
            <a:ext cx="26992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(Bush &amp; Whittaker 1991)</a:t>
            </a:r>
          </a:p>
          <a:p>
            <a:endParaRPr lang="en-US" dirty="0"/>
          </a:p>
        </p:txBody>
      </p:sp>
    </p:spTree>
    <p:extLst>
      <p:ext uri="{BB962C8B-B14F-4D97-AF65-F5344CB8AC3E}">
        <p14:creationId xmlns:p14="http://schemas.microsoft.com/office/powerpoint/2010/main" val="100070650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DSC_148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0550" y="0"/>
            <a:ext cx="10323513" cy="6856413"/>
          </a:xfrm>
          <a:prstGeom prst="rect">
            <a:avLst/>
          </a:prstGeom>
          <a:noFill/>
          <a:ln w="9525">
            <a:noFill/>
            <a:miter lim="800000"/>
            <a:headEnd/>
            <a:tailEnd/>
          </a:ln>
          <a:effectLst/>
          <a:scene3d>
            <a:camera prst="orthographicFront">
              <a:rot lat="0" lon="10800000" rev="0"/>
            </a:camera>
            <a:lightRig rig="threePt" dir="t"/>
          </a:scene3d>
        </p:spPr>
      </p:pic>
      <p:sp>
        <p:nvSpPr>
          <p:cNvPr id="96260" name="Right Arrow 5"/>
          <p:cNvSpPr>
            <a:spLocks noChangeArrowheads="1"/>
          </p:cNvSpPr>
          <p:nvPr/>
        </p:nvSpPr>
        <p:spPr bwMode="auto">
          <a:xfrm>
            <a:off x="1354138" y="1673225"/>
            <a:ext cx="2600325" cy="1606550"/>
          </a:xfrm>
          <a:prstGeom prst="rightArrow">
            <a:avLst>
              <a:gd name="adj1" fmla="val 50000"/>
              <a:gd name="adj2" fmla="val 49966"/>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Immigration</a:t>
            </a:r>
          </a:p>
        </p:txBody>
      </p:sp>
      <p:sp>
        <p:nvSpPr>
          <p:cNvPr id="96261" name="Right Arrow 6"/>
          <p:cNvSpPr>
            <a:spLocks noChangeArrowheads="1"/>
          </p:cNvSpPr>
          <p:nvPr/>
        </p:nvSpPr>
        <p:spPr bwMode="auto">
          <a:xfrm rot="2474329">
            <a:off x="6473825" y="4427538"/>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a:solidFill>
                  <a:srgbClr val="FFFFFF"/>
                </a:solidFill>
              </a:rPr>
              <a:t>Extinction</a:t>
            </a:r>
          </a:p>
        </p:txBody>
      </p:sp>
      <p:sp>
        <p:nvSpPr>
          <p:cNvPr id="96262" name="Right Arrow 6"/>
          <p:cNvSpPr>
            <a:spLocks noChangeArrowheads="1"/>
          </p:cNvSpPr>
          <p:nvPr/>
        </p:nvSpPr>
        <p:spPr bwMode="auto">
          <a:xfrm rot="-3688000">
            <a:off x="-368300" y="3579812"/>
            <a:ext cx="2495550" cy="1470026"/>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Speciation</a:t>
            </a:r>
          </a:p>
        </p:txBody>
      </p:sp>
      <p:sp>
        <p:nvSpPr>
          <p:cNvPr id="96263" name="Right Arrow 6"/>
          <p:cNvSpPr>
            <a:spLocks noChangeArrowheads="1"/>
          </p:cNvSpPr>
          <p:nvPr/>
        </p:nvSpPr>
        <p:spPr bwMode="auto">
          <a:xfrm rot="2474329">
            <a:off x="1644650" y="3475038"/>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Extinction</a:t>
            </a:r>
          </a:p>
        </p:txBody>
      </p:sp>
      <p:sp>
        <p:nvSpPr>
          <p:cNvPr id="8" name="TextBox 4"/>
          <p:cNvSpPr txBox="1">
            <a:spLocks noChangeArrowheads="1"/>
          </p:cNvSpPr>
          <p:nvPr/>
        </p:nvSpPr>
        <p:spPr bwMode="auto">
          <a:xfrm>
            <a:off x="438150" y="-293688"/>
            <a:ext cx="8267700" cy="163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algn="ctr" eaLnBrk="1" hangingPunct="1"/>
            <a:r>
              <a:rPr lang="en-US" sz="6000" dirty="0">
                <a:latin typeface="Calibri" charset="0"/>
              </a:rPr>
              <a:t>The Unified Neutral</a:t>
            </a:r>
            <a:r>
              <a:rPr lang="en-US" sz="6000" baseline="0" dirty="0">
                <a:latin typeface="Calibri" charset="0"/>
              </a:rPr>
              <a:t> </a:t>
            </a:r>
            <a:r>
              <a:rPr lang="en-US" sz="6000" dirty="0">
                <a:latin typeface="Calibri" charset="0"/>
              </a:rPr>
              <a:t>Theory</a:t>
            </a:r>
            <a:r>
              <a:rPr lang="en-US" sz="6000" baseline="0" dirty="0">
                <a:latin typeface="Calibri" charset="0"/>
              </a:rPr>
              <a:t> </a:t>
            </a:r>
            <a:r>
              <a:rPr lang="en-US" sz="6000" dirty="0">
                <a:latin typeface="Calibri" charset="0"/>
              </a:rPr>
              <a:t>of Biodiversity and Biogeography</a:t>
            </a:r>
          </a:p>
        </p:txBody>
      </p:sp>
    </p:spTree>
    <p:extLst>
      <p:ext uri="{BB962C8B-B14F-4D97-AF65-F5344CB8AC3E}">
        <p14:creationId xmlns:p14="http://schemas.microsoft.com/office/powerpoint/2010/main" val="313495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DSC_148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0550" y="0"/>
            <a:ext cx="10323513" cy="6856413"/>
          </a:xfrm>
          <a:prstGeom prst="rect">
            <a:avLst/>
          </a:prstGeom>
          <a:noFill/>
          <a:ln w="9525">
            <a:noFill/>
            <a:miter lim="800000"/>
            <a:headEnd/>
            <a:tailEnd/>
          </a:ln>
          <a:effectLst/>
          <a:scene3d>
            <a:camera prst="orthographicFront">
              <a:rot lat="0" lon="10800000" rev="0"/>
            </a:camera>
            <a:lightRig rig="threePt" dir="t"/>
          </a:scene3d>
        </p:spPr>
      </p:pic>
      <p:sp>
        <p:nvSpPr>
          <p:cNvPr id="96260" name="Right Arrow 5"/>
          <p:cNvSpPr>
            <a:spLocks noChangeArrowheads="1"/>
          </p:cNvSpPr>
          <p:nvPr/>
        </p:nvSpPr>
        <p:spPr bwMode="auto">
          <a:xfrm>
            <a:off x="1354138" y="1673225"/>
            <a:ext cx="2600325" cy="1606550"/>
          </a:xfrm>
          <a:prstGeom prst="rightArrow">
            <a:avLst>
              <a:gd name="adj1" fmla="val 50000"/>
              <a:gd name="adj2" fmla="val 49966"/>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Immigration</a:t>
            </a:r>
          </a:p>
        </p:txBody>
      </p:sp>
      <p:sp>
        <p:nvSpPr>
          <p:cNvPr id="96261" name="Right Arrow 6"/>
          <p:cNvSpPr>
            <a:spLocks noChangeArrowheads="1"/>
          </p:cNvSpPr>
          <p:nvPr/>
        </p:nvSpPr>
        <p:spPr bwMode="auto">
          <a:xfrm rot="2474329">
            <a:off x="6473825" y="4427538"/>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a:solidFill>
                  <a:srgbClr val="FFFFFF"/>
                </a:solidFill>
              </a:rPr>
              <a:t>Extinction</a:t>
            </a:r>
          </a:p>
        </p:txBody>
      </p:sp>
      <p:sp>
        <p:nvSpPr>
          <p:cNvPr id="96262" name="Right Arrow 6"/>
          <p:cNvSpPr>
            <a:spLocks noChangeArrowheads="1"/>
          </p:cNvSpPr>
          <p:nvPr/>
        </p:nvSpPr>
        <p:spPr bwMode="auto">
          <a:xfrm rot="-3688000">
            <a:off x="-368300" y="3579812"/>
            <a:ext cx="2495550" cy="1470026"/>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Speciation</a:t>
            </a:r>
          </a:p>
        </p:txBody>
      </p:sp>
      <p:sp>
        <p:nvSpPr>
          <p:cNvPr id="96263" name="Right Arrow 6"/>
          <p:cNvSpPr>
            <a:spLocks noChangeArrowheads="1"/>
          </p:cNvSpPr>
          <p:nvPr/>
        </p:nvSpPr>
        <p:spPr bwMode="auto">
          <a:xfrm rot="2474329">
            <a:off x="1644650" y="3475038"/>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Extinction</a:t>
            </a:r>
          </a:p>
        </p:txBody>
      </p:sp>
      <p:sp>
        <p:nvSpPr>
          <p:cNvPr id="8" name="TextBox 4"/>
          <p:cNvSpPr txBox="1">
            <a:spLocks noChangeArrowheads="1"/>
          </p:cNvSpPr>
          <p:nvPr/>
        </p:nvSpPr>
        <p:spPr bwMode="auto">
          <a:xfrm>
            <a:off x="438150" y="-293688"/>
            <a:ext cx="8267700" cy="163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algn="ctr" eaLnBrk="1" hangingPunct="1"/>
            <a:r>
              <a:rPr lang="en-US" sz="6000" dirty="0">
                <a:latin typeface="Calibri" charset="0"/>
              </a:rPr>
              <a:t>The Unified Neutral</a:t>
            </a:r>
            <a:r>
              <a:rPr lang="en-US" sz="6000" baseline="0" dirty="0">
                <a:latin typeface="Calibri" charset="0"/>
              </a:rPr>
              <a:t> </a:t>
            </a:r>
            <a:r>
              <a:rPr lang="en-US" sz="6000" dirty="0">
                <a:latin typeface="Calibri" charset="0"/>
              </a:rPr>
              <a:t>Theory</a:t>
            </a:r>
            <a:r>
              <a:rPr lang="en-US" sz="6000" baseline="0" dirty="0">
                <a:latin typeface="Calibri" charset="0"/>
              </a:rPr>
              <a:t> </a:t>
            </a:r>
            <a:r>
              <a:rPr lang="en-US" sz="6000" dirty="0">
                <a:latin typeface="Calibri" charset="0"/>
              </a:rPr>
              <a:t>of Biodiversity and Biogeography</a:t>
            </a:r>
          </a:p>
        </p:txBody>
      </p:sp>
      <p:sp>
        <p:nvSpPr>
          <p:cNvPr id="9" name="Right Arrow 6"/>
          <p:cNvSpPr>
            <a:spLocks noChangeArrowheads="1"/>
          </p:cNvSpPr>
          <p:nvPr/>
        </p:nvSpPr>
        <p:spPr bwMode="auto">
          <a:xfrm rot="17912000">
            <a:off x="3556001" y="3986212"/>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Speciation</a:t>
            </a:r>
          </a:p>
        </p:txBody>
      </p:sp>
    </p:spTree>
    <p:extLst>
      <p:ext uri="{BB962C8B-B14F-4D97-AF65-F5344CB8AC3E}">
        <p14:creationId xmlns:p14="http://schemas.microsoft.com/office/powerpoint/2010/main" val="325303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3" descr="Figure2.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857375"/>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eaLnBrk="0" hangingPunct="0">
              <a:defRPr/>
            </a:pPr>
            <a:r>
              <a:rPr lang="en-US" sz="4400" kern="0" baseline="0" dirty="0">
                <a:solidFill>
                  <a:schemeClr val="tx2"/>
                </a:solidFill>
                <a:latin typeface="+mj-lt"/>
                <a:ea typeface="ＭＳ Ｐゴシック" charset="-128"/>
                <a:cs typeface="ＭＳ Ｐゴシック" charset="-128"/>
              </a:rPr>
              <a:t>Model results</a:t>
            </a:r>
          </a:p>
        </p:txBody>
      </p:sp>
      <p:sp>
        <p:nvSpPr>
          <p:cNvPr id="6" name="Rectangle 5"/>
          <p:cNvSpPr>
            <a:spLocks noChangeArrowheads="1"/>
          </p:cNvSpPr>
          <p:nvPr/>
        </p:nvSpPr>
        <p:spPr bwMode="auto">
          <a:xfrm>
            <a:off x="2967929" y="6437868"/>
            <a:ext cx="32081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baseline="0" dirty="0"/>
              <a:t>(Rosindell &amp; </a:t>
            </a:r>
            <a:r>
              <a:rPr lang="en-GB" baseline="0" dirty="0" err="1" smtClean="0"/>
              <a:t>Phillimore</a:t>
            </a:r>
            <a:r>
              <a:rPr lang="en-GB" baseline="0" dirty="0" smtClean="0"/>
              <a:t> </a:t>
            </a:r>
            <a:r>
              <a:rPr lang="en-GB" baseline="0" dirty="0"/>
              <a:t>2011)</a:t>
            </a:r>
            <a:endParaRPr lang="en-US" dirty="0"/>
          </a:p>
        </p:txBody>
      </p:sp>
    </p:spTree>
    <p:extLst>
      <p:ext uri="{BB962C8B-B14F-4D97-AF65-F5344CB8AC3E}">
        <p14:creationId xmlns:p14="http://schemas.microsoft.com/office/powerpoint/2010/main" val="3934946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44"/>
          <p:cNvGrpSpPr>
            <a:grpSpLocks/>
          </p:cNvGrpSpPr>
          <p:nvPr/>
        </p:nvGrpSpPr>
        <p:grpSpPr bwMode="auto">
          <a:xfrm>
            <a:off x="0" y="587375"/>
            <a:ext cx="8697913" cy="4184650"/>
            <a:chOff x="1036638" y="446088"/>
            <a:chExt cx="7291387" cy="2800350"/>
          </a:xfrm>
        </p:grpSpPr>
        <p:pic>
          <p:nvPicPr>
            <p:cNvPr id="130056" name="Picture 28" descr="birdfigure.pdf"/>
            <p:cNvPicPr>
              <a:picLocks noChangeAspect="1"/>
            </p:cNvPicPr>
            <p:nvPr/>
          </p:nvPicPr>
          <p:blipFill>
            <a:blip r:embed="rId2" cstate="email">
              <a:extLst>
                <a:ext uri="{28A0092B-C50C-407E-A947-70E740481C1C}">
                  <a14:useLocalDpi xmlns:a14="http://schemas.microsoft.com/office/drawing/2010/main"/>
                </a:ext>
              </a:extLst>
            </a:blip>
            <a:srcRect l="34029" r="34029"/>
            <a:stretch>
              <a:fillRect/>
            </a:stretch>
          </p:blipFill>
          <p:spPr bwMode="auto">
            <a:xfrm>
              <a:off x="3581400" y="446088"/>
              <a:ext cx="240823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7" name="TextBox 9"/>
            <p:cNvSpPr txBox="1">
              <a:spLocks noChangeArrowheads="1"/>
            </p:cNvSpPr>
            <p:nvPr/>
          </p:nvSpPr>
          <p:spPr bwMode="auto">
            <a:xfrm>
              <a:off x="4070350" y="2884488"/>
              <a:ext cx="371475"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E</a:t>
              </a:r>
              <a:endParaRPr lang="en-US" sz="1400">
                <a:latin typeface="Helvetica" charset="0"/>
                <a:cs typeface="Helvetica" charset="0"/>
              </a:endParaRPr>
            </a:p>
          </p:txBody>
        </p:sp>
        <p:sp>
          <p:nvSpPr>
            <p:cNvPr id="12" name="Rectangle 11"/>
            <p:cNvSpPr/>
            <p:nvPr/>
          </p:nvSpPr>
          <p:spPr>
            <a:xfrm>
              <a:off x="4070834" y="2754571"/>
              <a:ext cx="530985" cy="129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30059" name="TextBox 8"/>
            <p:cNvSpPr txBox="1">
              <a:spLocks noChangeArrowheads="1"/>
            </p:cNvSpPr>
            <p:nvPr/>
          </p:nvSpPr>
          <p:spPr bwMode="auto">
            <a:xfrm rot="-2468664">
              <a:off x="5122863" y="2245703"/>
              <a:ext cx="788987"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ln(D)</a:t>
              </a:r>
            </a:p>
          </p:txBody>
        </p:sp>
        <p:pic>
          <p:nvPicPr>
            <p:cNvPr id="130060" name="Picture 27" descr="birdfigure.pdf"/>
            <p:cNvPicPr>
              <a:picLocks noChangeAspect="1"/>
            </p:cNvPicPr>
            <p:nvPr/>
          </p:nvPicPr>
          <p:blipFill>
            <a:blip r:embed="rId3" cstate="email">
              <a:extLst>
                <a:ext uri="{28A0092B-C50C-407E-A947-70E740481C1C}">
                  <a14:useLocalDpi xmlns:a14="http://schemas.microsoft.com/office/drawing/2010/main"/>
                </a:ext>
              </a:extLst>
            </a:blip>
            <a:srcRect l="68059"/>
            <a:stretch>
              <a:fillRect/>
            </a:stretch>
          </p:blipFill>
          <p:spPr bwMode="auto">
            <a:xfrm>
              <a:off x="5918200" y="446088"/>
              <a:ext cx="240982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6446291" y="2754571"/>
              <a:ext cx="532315" cy="129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4" name="Rectangle 13"/>
            <p:cNvSpPr/>
            <p:nvPr/>
          </p:nvSpPr>
          <p:spPr>
            <a:xfrm rot="16200000">
              <a:off x="3296887" y="2026457"/>
              <a:ext cx="531174" cy="1304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5" name="Rectangle 14"/>
            <p:cNvSpPr/>
            <p:nvPr/>
          </p:nvSpPr>
          <p:spPr>
            <a:xfrm rot="16200000">
              <a:off x="5612591" y="1945784"/>
              <a:ext cx="532237" cy="1929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6" name="Rectangle 15"/>
            <p:cNvSpPr/>
            <p:nvPr/>
          </p:nvSpPr>
          <p:spPr>
            <a:xfrm rot="16200000">
              <a:off x="7902878" y="1885231"/>
              <a:ext cx="532236" cy="1929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30065" name="TextBox 8"/>
            <p:cNvSpPr txBox="1">
              <a:spLocks noChangeArrowheads="1"/>
            </p:cNvSpPr>
            <p:nvPr/>
          </p:nvSpPr>
          <p:spPr bwMode="auto">
            <a:xfrm rot="-5400000">
              <a:off x="5502276" y="1844460"/>
              <a:ext cx="787400" cy="23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ln(S+1)</a:t>
              </a:r>
            </a:p>
          </p:txBody>
        </p:sp>
        <p:sp>
          <p:nvSpPr>
            <p:cNvPr id="130066" name="TextBox 8"/>
            <p:cNvSpPr txBox="1">
              <a:spLocks noChangeArrowheads="1"/>
            </p:cNvSpPr>
            <p:nvPr/>
          </p:nvSpPr>
          <p:spPr bwMode="auto">
            <a:xfrm rot="-2468664">
              <a:off x="7443788" y="2245703"/>
              <a:ext cx="787400"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ln(D)</a:t>
              </a:r>
            </a:p>
          </p:txBody>
        </p:sp>
        <p:sp>
          <p:nvSpPr>
            <p:cNvPr id="34" name="Rectangle 33"/>
            <p:cNvSpPr/>
            <p:nvPr/>
          </p:nvSpPr>
          <p:spPr>
            <a:xfrm rot="16200000">
              <a:off x="2383638" y="2480707"/>
              <a:ext cx="349512" cy="11564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pic>
          <p:nvPicPr>
            <p:cNvPr id="130068" name="Picture 29" descr="birdfigure.pdf"/>
            <p:cNvPicPr>
              <a:picLocks noChangeAspect="1"/>
            </p:cNvPicPr>
            <p:nvPr/>
          </p:nvPicPr>
          <p:blipFill>
            <a:blip r:embed="rId4" cstate="email">
              <a:extLst>
                <a:ext uri="{28A0092B-C50C-407E-A947-70E740481C1C}">
                  <a14:useLocalDpi xmlns:a14="http://schemas.microsoft.com/office/drawing/2010/main"/>
                </a:ext>
              </a:extLst>
            </a:blip>
            <a:srcRect r="68059"/>
            <a:stretch>
              <a:fillRect/>
            </a:stretch>
          </p:blipFill>
          <p:spPr bwMode="auto">
            <a:xfrm>
              <a:off x="1217613" y="446088"/>
              <a:ext cx="240982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861726" y="2754571"/>
              <a:ext cx="532315" cy="129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8" name="Rectangle 17"/>
            <p:cNvSpPr/>
            <p:nvPr/>
          </p:nvSpPr>
          <p:spPr>
            <a:xfrm>
              <a:off x="1036638" y="1673101"/>
              <a:ext cx="401898" cy="5747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30071" name="TextBox 8"/>
            <p:cNvSpPr txBox="1">
              <a:spLocks noChangeArrowheads="1"/>
            </p:cNvSpPr>
            <p:nvPr/>
          </p:nvSpPr>
          <p:spPr bwMode="auto">
            <a:xfrm>
              <a:off x="1568450" y="2651125"/>
              <a:ext cx="933450"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ln(A)</a:t>
              </a:r>
            </a:p>
          </p:txBody>
        </p:sp>
        <p:sp>
          <p:nvSpPr>
            <p:cNvPr id="130072" name="TextBox 8"/>
            <p:cNvSpPr txBox="1">
              <a:spLocks noChangeArrowheads="1"/>
            </p:cNvSpPr>
            <p:nvPr/>
          </p:nvSpPr>
          <p:spPr bwMode="auto">
            <a:xfrm rot="-5400000">
              <a:off x="906463" y="1847634"/>
              <a:ext cx="787400" cy="23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200">
                  <a:latin typeface="Helvetica" charset="0"/>
                  <a:cs typeface="Helvetica" charset="0"/>
                </a:rPr>
                <a:t>ln(S</a:t>
              </a:r>
              <a:r>
                <a:rPr lang="en-US" sz="1800">
                  <a:latin typeface="Helvetica" charset="0"/>
                  <a:cs typeface="Helvetica" charset="0"/>
                </a:rPr>
                <a:t>+</a:t>
              </a:r>
              <a:r>
                <a:rPr lang="en-US" sz="1200">
                  <a:latin typeface="Helvetica" charset="0"/>
                  <a:cs typeface="Helvetica" charset="0"/>
                </a:rPr>
                <a:t>1)</a:t>
              </a:r>
            </a:p>
          </p:txBody>
        </p:sp>
        <p:sp>
          <p:nvSpPr>
            <p:cNvPr id="130073" name="TextBox 8"/>
            <p:cNvSpPr txBox="1">
              <a:spLocks noChangeArrowheads="1"/>
            </p:cNvSpPr>
            <p:nvPr/>
          </p:nvSpPr>
          <p:spPr bwMode="auto">
            <a:xfrm rot="-2468664">
              <a:off x="2878138" y="2245703"/>
              <a:ext cx="787400"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-ln(D)</a:t>
              </a:r>
            </a:p>
          </p:txBody>
        </p:sp>
        <p:sp>
          <p:nvSpPr>
            <p:cNvPr id="17" name="Rectangle 16"/>
            <p:cNvSpPr/>
            <p:nvPr/>
          </p:nvSpPr>
          <p:spPr>
            <a:xfrm rot="16200000">
              <a:off x="3301678" y="1883132"/>
              <a:ext cx="532237" cy="2927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30075" name="TextBox 8"/>
            <p:cNvSpPr txBox="1">
              <a:spLocks noChangeArrowheads="1"/>
            </p:cNvSpPr>
            <p:nvPr/>
          </p:nvSpPr>
          <p:spPr bwMode="auto">
            <a:xfrm rot="-5400000">
              <a:off x="3201988" y="1844460"/>
              <a:ext cx="787400" cy="23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ln(S+1)</a:t>
              </a:r>
            </a:p>
          </p:txBody>
        </p:sp>
        <p:sp>
          <p:nvSpPr>
            <p:cNvPr id="37" name="Rectangle 36"/>
            <p:cNvSpPr/>
            <p:nvPr/>
          </p:nvSpPr>
          <p:spPr>
            <a:xfrm rot="16200000">
              <a:off x="4552157" y="2492789"/>
              <a:ext cx="349512" cy="11577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39" name="Rectangle 38"/>
            <p:cNvSpPr/>
            <p:nvPr/>
          </p:nvSpPr>
          <p:spPr>
            <a:xfrm rot="16200000">
              <a:off x="6985502" y="2280163"/>
              <a:ext cx="349513" cy="14279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30078" name="TextBox 8"/>
            <p:cNvSpPr txBox="1">
              <a:spLocks noChangeArrowheads="1"/>
            </p:cNvSpPr>
            <p:nvPr/>
          </p:nvSpPr>
          <p:spPr bwMode="auto">
            <a:xfrm>
              <a:off x="3910013" y="2651125"/>
              <a:ext cx="933450"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ln(A)</a:t>
              </a:r>
            </a:p>
          </p:txBody>
        </p:sp>
        <p:sp>
          <p:nvSpPr>
            <p:cNvPr id="130079" name="TextBox 8"/>
            <p:cNvSpPr txBox="1">
              <a:spLocks noChangeArrowheads="1"/>
            </p:cNvSpPr>
            <p:nvPr/>
          </p:nvSpPr>
          <p:spPr bwMode="auto">
            <a:xfrm>
              <a:off x="6180138" y="2647949"/>
              <a:ext cx="933450"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ln(A)</a:t>
              </a:r>
            </a:p>
          </p:txBody>
        </p:sp>
      </p:grpSp>
      <p:sp>
        <p:nvSpPr>
          <p:cNvPr id="130051" name="TextBox 6"/>
          <p:cNvSpPr txBox="1">
            <a:spLocks noChangeArrowheads="1"/>
          </p:cNvSpPr>
          <p:nvPr/>
        </p:nvSpPr>
        <p:spPr bwMode="auto">
          <a:xfrm>
            <a:off x="3251200" y="4348163"/>
            <a:ext cx="246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baseline="0"/>
              <a:t>Anagenetic</a:t>
            </a:r>
          </a:p>
          <a:p>
            <a:pPr eaLnBrk="1" hangingPunct="1"/>
            <a:r>
              <a:rPr lang="en-US" sz="1800" baseline="0"/>
              <a:t>Species</a:t>
            </a:r>
          </a:p>
        </p:txBody>
      </p:sp>
      <p:sp>
        <p:nvSpPr>
          <p:cNvPr id="130052" name="TextBox 8"/>
          <p:cNvSpPr txBox="1">
            <a:spLocks noChangeArrowheads="1"/>
          </p:cNvSpPr>
          <p:nvPr/>
        </p:nvSpPr>
        <p:spPr bwMode="auto">
          <a:xfrm>
            <a:off x="5918200" y="4351338"/>
            <a:ext cx="27797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baseline="0"/>
              <a:t>Cladogenetic</a:t>
            </a:r>
          </a:p>
          <a:p>
            <a:pPr eaLnBrk="1" hangingPunct="1"/>
            <a:r>
              <a:rPr lang="en-US" sz="1800" baseline="0"/>
              <a:t>Species</a:t>
            </a:r>
          </a:p>
        </p:txBody>
      </p:sp>
      <p:sp>
        <p:nvSpPr>
          <p:cNvPr id="130053" name="TextBox 9"/>
          <p:cNvSpPr txBox="1">
            <a:spLocks noChangeArrowheads="1"/>
          </p:cNvSpPr>
          <p:nvPr/>
        </p:nvSpPr>
        <p:spPr bwMode="auto">
          <a:xfrm>
            <a:off x="295275" y="4357688"/>
            <a:ext cx="246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baseline="0"/>
              <a:t>Immigrant</a:t>
            </a:r>
          </a:p>
          <a:p>
            <a:pPr eaLnBrk="1" hangingPunct="1"/>
            <a:r>
              <a:rPr lang="en-US" sz="1800" baseline="0"/>
              <a:t>Species</a:t>
            </a:r>
          </a:p>
        </p:txBody>
      </p:sp>
      <p:sp>
        <p:nvSpPr>
          <p:cNvPr id="46"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eaLnBrk="0" hangingPunct="0">
              <a:defRPr/>
            </a:pPr>
            <a:r>
              <a:rPr lang="en-US" sz="4400" kern="0" baseline="0" dirty="0">
                <a:solidFill>
                  <a:schemeClr val="tx2"/>
                </a:solidFill>
                <a:latin typeface="+mj-lt"/>
                <a:ea typeface="ＭＳ Ｐゴシック" charset="-128"/>
                <a:cs typeface="ＭＳ Ｐゴシック" charset="-128"/>
              </a:rPr>
              <a:t>Empirical data: island avifauna</a:t>
            </a:r>
          </a:p>
        </p:txBody>
      </p:sp>
    </p:spTree>
    <p:extLst>
      <p:ext uri="{BB962C8B-B14F-4D97-AF65-F5344CB8AC3E}">
        <p14:creationId xmlns:p14="http://schemas.microsoft.com/office/powerpoint/2010/main" val="175852765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3" descr="Figure3a.eps"/>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38125" y="0"/>
            <a:ext cx="8637588" cy="637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Rectangle 4"/>
          <p:cNvSpPr>
            <a:spLocks noChangeArrowheads="1"/>
          </p:cNvSpPr>
          <p:nvPr/>
        </p:nvSpPr>
        <p:spPr bwMode="auto">
          <a:xfrm>
            <a:off x="3625850" y="4148138"/>
            <a:ext cx="9142413" cy="452755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244" name="TextBox 3"/>
          <p:cNvSpPr txBox="1">
            <a:spLocks noChangeArrowheads="1"/>
          </p:cNvSpPr>
          <p:nvPr/>
        </p:nvSpPr>
        <p:spPr bwMode="auto">
          <a:xfrm>
            <a:off x="4016375" y="4841875"/>
            <a:ext cx="3317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baseline="0"/>
              <a:t>not much empirical data,</a:t>
            </a:r>
          </a:p>
          <a:p>
            <a:pPr eaLnBrk="1" hangingPunct="1"/>
            <a:r>
              <a:rPr lang="en-US" sz="1800" baseline="0"/>
              <a:t>but … Borges et al. 2008</a:t>
            </a:r>
          </a:p>
        </p:txBody>
      </p:sp>
    </p:spTree>
    <p:extLst>
      <p:ext uri="{BB962C8B-B14F-4D97-AF65-F5344CB8AC3E}">
        <p14:creationId xmlns:p14="http://schemas.microsoft.com/office/powerpoint/2010/main" val="2592380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0" y="36283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FFFFFF"/>
                </a:solidFill>
                <a:latin typeface="MS Reference Sans Serif" charset="0"/>
                <a:cs typeface="MS Reference Sans Serif" charset="0"/>
              </a:rPr>
              <a:t>Course objectives</a:t>
            </a:r>
            <a:endParaRPr lang="en-GB" sz="3200" b="1" dirty="0">
              <a:solidFill>
                <a:srgbClr val="FFFFFF"/>
              </a:solidFill>
              <a:latin typeface="MS Reference Sans Serif" charset="0"/>
              <a:cs typeface="MS Reference Sans Serif" charset="0"/>
            </a:endParaRPr>
          </a:p>
          <a:p>
            <a:pPr algn="ctr" eaLnBrk="1" hangingPunct="1"/>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Fractals in biology</a:t>
            </a:r>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Iterative functions and chaos</a:t>
            </a:r>
            <a:endParaRPr lang="en-GB" sz="3200" b="1" dirty="0">
              <a:solidFill>
                <a:srgbClr val="FFFFFF"/>
              </a:solidFill>
              <a:latin typeface="MS Reference Sans Serif" charset="0"/>
              <a:cs typeface="MS Reference Sans Serif" charset="0"/>
            </a:endParaRPr>
          </a:p>
          <a:p>
            <a:pPr algn="ctr" eaLnBrk="1" hangingPunct="1"/>
            <a:endParaRPr lang="en-GB" sz="3200" b="1" dirty="0">
              <a:solidFill>
                <a:srgbClr val="FFFFFF"/>
              </a:solidFill>
              <a:latin typeface="MS Reference Sans Serif" charset="0"/>
              <a:cs typeface="MS Reference Sans Serif" charset="0"/>
            </a:endParaRPr>
          </a:p>
        </p:txBody>
      </p:sp>
      <p:pic>
        <p:nvPicPr>
          <p:cNvPr id="5" name="Picture 4"/>
          <p:cNvPicPr/>
          <p:nvPr/>
        </p:nvPicPr>
        <p:blipFill>
          <a:blip r:embed="rId3">
            <a:extLst>
              <a:ext uri="{28A0092B-C50C-407E-A947-70E740481C1C}">
                <a14:useLocalDpi xmlns:a14="http://schemas.microsoft.com/office/drawing/2010/main"/>
              </a:ext>
            </a:extLst>
          </a:blip>
          <a:stretch>
            <a:fillRect/>
          </a:stretch>
        </p:blipFill>
        <p:spPr>
          <a:xfrm rot="5400000">
            <a:off x="2606140" y="1811765"/>
            <a:ext cx="3816947" cy="5514904"/>
          </a:xfrm>
          <a:prstGeom prst="rect">
            <a:avLst/>
          </a:prstGeom>
        </p:spPr>
      </p:pic>
    </p:spTree>
    <p:extLst>
      <p:ext uri="{BB962C8B-B14F-4D97-AF65-F5344CB8AC3E}">
        <p14:creationId xmlns:p14="http://schemas.microsoft.com/office/powerpoint/2010/main" val="302959009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3" descr="Figure3a.eps"/>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38125" y="0"/>
            <a:ext cx="8637588" cy="637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031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frican-Bush-Elephant-3.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8724" y="2779059"/>
            <a:ext cx="6523766" cy="4077354"/>
          </a:xfrm>
          <a:prstGeom prst="rect">
            <a:avLst/>
          </a:prstGeom>
        </p:spPr>
      </p:pic>
      <p:sp>
        <p:nvSpPr>
          <p:cNvPr id="218113" name="Rectangle 3"/>
          <p:cNvSpPr txBox="1">
            <a:spLocks noChangeArrowheads="1"/>
          </p:cNvSpPr>
          <p:nvPr/>
        </p:nvSpPr>
        <p:spPr bwMode="auto">
          <a:xfrm>
            <a:off x="183029" y="809774"/>
            <a:ext cx="5295900" cy="64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spcBef>
                <a:spcPct val="20000"/>
              </a:spcBef>
            </a:pPr>
            <a:r>
              <a:rPr lang="en-US" sz="2200" b="1" dirty="0">
                <a:latin typeface="MS Reference Sans Serif" charset="0"/>
                <a:cs typeface="MS Reference Sans Serif" charset="0"/>
                <a:sym typeface="Symbol" charset="0"/>
              </a:rPr>
              <a:t>	</a:t>
            </a:r>
            <a:endParaRPr lang="en-GB" sz="2800" b="1" dirty="0">
              <a:latin typeface="MS Reference Sans Serif" charset="0"/>
              <a:cs typeface="MS Reference Sans Serif" charset="0"/>
            </a:endParaRPr>
          </a:p>
          <a:p>
            <a:pPr algn="ctr" eaLnBrk="1" hangingPunct="1">
              <a:lnSpc>
                <a:spcPct val="90000"/>
              </a:lnSpc>
              <a:spcBef>
                <a:spcPct val="20000"/>
              </a:spcBef>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John von Neumann “Give me four parameters, and I can fit an elephant. Give me five, and I can wiggle its trunk”. </a:t>
            </a:r>
          </a:p>
          <a:p>
            <a:pPr eaLnBrk="1" hangingPunct="1">
              <a:lnSpc>
                <a:spcPct val="90000"/>
              </a:lnSpc>
              <a:spcBef>
                <a:spcPct val="20000"/>
              </a:spcBef>
              <a:buFont typeface="Arial" charset="0"/>
              <a:buChar char="•"/>
            </a:pPr>
            <a:endParaRPr lang="en-GB" sz="1800" dirty="0">
              <a:latin typeface="MS Reference Sans Serif" charset="0"/>
              <a:cs typeface="MS Reference Sans Serif" charset="0"/>
            </a:endParaRPr>
          </a:p>
          <a:p>
            <a:pPr marL="0" indent="0" eaLnBrk="1" hangingPunct="1">
              <a:lnSpc>
                <a:spcPct val="90000"/>
              </a:lnSpc>
              <a:spcBef>
                <a:spcPct val="20000"/>
              </a:spcBef>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dirty="0" smtClean="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pPr>
            <a:endParaRPr lang="en-GB" sz="1000" b="1" dirty="0">
              <a:latin typeface="MS Reference Sans Serif" charset="0"/>
              <a:cs typeface="MS Reference Sans Serif" charset="0"/>
            </a:endParaRPr>
          </a:p>
          <a:p>
            <a:pPr algn="ctr" eaLnBrk="1" hangingPunct="1">
              <a:lnSpc>
                <a:spcPct val="90000"/>
              </a:lnSpc>
              <a:spcBef>
                <a:spcPct val="20000"/>
              </a:spcBef>
              <a:buFont typeface="Arial" charset="0"/>
              <a:buChar char="•"/>
            </a:pPr>
            <a:endParaRPr lang="en-US" sz="2000" b="1" dirty="0">
              <a:latin typeface="MS Reference Sans Serif" charset="0"/>
              <a:cs typeface="MS Reference Sans Serif" charset="0"/>
            </a:endParaRPr>
          </a:p>
          <a:p>
            <a:pPr algn="ctr" eaLnBrk="1" hangingPunct="1">
              <a:lnSpc>
                <a:spcPct val="90000"/>
              </a:lnSpc>
              <a:spcBef>
                <a:spcPct val="20000"/>
              </a:spcBef>
            </a:pPr>
            <a:endParaRPr lang="en-GB" sz="2500" b="1" u="sng" dirty="0">
              <a:solidFill>
                <a:srgbClr val="0000FF"/>
              </a:solidFill>
              <a:latin typeface="MS Reference Sans Serif" charset="0"/>
              <a:cs typeface="MS Reference Sans Serif" charset="0"/>
            </a:endParaRPr>
          </a:p>
          <a:p>
            <a:pPr algn="ctr" eaLnBrk="1" hangingPunct="1">
              <a:lnSpc>
                <a:spcPct val="90000"/>
              </a:lnSpc>
              <a:spcBef>
                <a:spcPct val="20000"/>
              </a:spcBef>
            </a:pPr>
            <a:r>
              <a:rPr lang="en-US" sz="2000" dirty="0">
                <a:latin typeface="MS Reference Sans Serif" charset="0"/>
                <a:cs typeface="MS Reference Sans Serif" charset="0"/>
              </a:rPr>
              <a:t> </a:t>
            </a:r>
          </a:p>
          <a:p>
            <a:pPr lvl="1" eaLnBrk="1" hangingPunct="1">
              <a:lnSpc>
                <a:spcPct val="90000"/>
              </a:lnSpc>
              <a:spcBef>
                <a:spcPct val="20000"/>
              </a:spcBef>
            </a:pPr>
            <a:endParaRPr lang="en-US" sz="1800" dirty="0">
              <a:latin typeface="MS Reference Sans Serif" charset="0"/>
              <a:cs typeface="MS Reference Sans Serif" charset="0"/>
              <a:sym typeface="Symbol" charset="0"/>
            </a:endParaRPr>
          </a:p>
        </p:txBody>
      </p:sp>
      <p:pic>
        <p:nvPicPr>
          <p:cNvPr id="218115" name="Picture 14" descr="Dsc_268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37213" y="4584700"/>
            <a:ext cx="3684587"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6" name="Picture 13" descr="DSC_1484.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46738" y="-215900"/>
            <a:ext cx="3803650"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7" name="Content Placeholder 3" descr="DSC_8446.JPG"/>
          <p:cNvPicPr>
            <a:picLocks noChangeAspect="1"/>
          </p:cNvPicPr>
          <p:nvPr/>
        </p:nvPicPr>
        <p:blipFill>
          <a:blip r:embed="rId6" cstate="email">
            <a:extLst>
              <a:ext uri="{28A0092B-C50C-407E-A947-70E740481C1C}">
                <a14:useLocalDpi xmlns:a14="http://schemas.microsoft.com/office/drawing/2010/main"/>
              </a:ext>
            </a:extLst>
          </a:blip>
          <a:srcRect l="-10384" r="-10384"/>
          <a:stretch>
            <a:fillRect/>
          </a:stretch>
        </p:blipFill>
        <p:spPr bwMode="auto">
          <a:xfrm>
            <a:off x="5275263" y="2260600"/>
            <a:ext cx="427355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495487" y="110730"/>
            <a:ext cx="46386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r>
              <a:rPr lang="en-US" sz="3000" dirty="0" smtClean="0">
                <a:latin typeface="MS Reference Sans Serif" charset="0"/>
                <a:ea typeface="ＭＳ Ｐゴシック" charset="0"/>
                <a:cs typeface="MS Reference Sans Serif" charset="0"/>
              </a:rPr>
              <a:t>What have we learned about modeling</a:t>
            </a:r>
            <a:endParaRPr lang="en-US" sz="3000" dirty="0">
              <a:latin typeface="MS Reference Sans Serif" charset="0"/>
              <a:ea typeface="ＭＳ Ｐゴシック" charset="0"/>
              <a:cs typeface="MS Reference Sans Serif" charset="0"/>
            </a:endParaRPr>
          </a:p>
        </p:txBody>
      </p:sp>
    </p:spTree>
    <p:extLst>
      <p:ext uri="{BB962C8B-B14F-4D97-AF65-F5344CB8AC3E}">
        <p14:creationId xmlns:p14="http://schemas.microsoft.com/office/powerpoint/2010/main" val="2247491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3"/>
          <p:cNvSpPr txBox="1">
            <a:spLocks noChangeArrowheads="1"/>
          </p:cNvSpPr>
          <p:nvPr/>
        </p:nvSpPr>
        <p:spPr bwMode="auto">
          <a:xfrm>
            <a:off x="183029" y="809774"/>
            <a:ext cx="5295900" cy="64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spcBef>
                <a:spcPct val="20000"/>
              </a:spcBef>
            </a:pPr>
            <a:r>
              <a:rPr lang="en-US" sz="2200" b="1" dirty="0">
                <a:latin typeface="MS Reference Sans Serif" charset="0"/>
                <a:cs typeface="MS Reference Sans Serif" charset="0"/>
                <a:sym typeface="Symbol" charset="0"/>
              </a:rPr>
              <a:t>	</a:t>
            </a:r>
            <a:endParaRPr lang="en-GB" sz="2800" b="1" dirty="0">
              <a:latin typeface="MS Reference Sans Serif" charset="0"/>
              <a:cs typeface="MS Reference Sans Serif" charset="0"/>
            </a:endParaRPr>
          </a:p>
          <a:p>
            <a:pPr algn="ctr" eaLnBrk="1" hangingPunct="1">
              <a:lnSpc>
                <a:spcPct val="90000"/>
              </a:lnSpc>
              <a:spcBef>
                <a:spcPct val="20000"/>
              </a:spcBef>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John von Neumann “Give me four parameters, and I can fit an elephant. Give me five, and I can wiggle its trunk”. </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smtClean="0">
                <a:latin typeface="MS Reference Sans Serif" charset="0"/>
                <a:cs typeface="MS Reference Sans Serif" charset="0"/>
              </a:rPr>
              <a:t>Theories </a:t>
            </a:r>
            <a:r>
              <a:rPr lang="en-GB" sz="1800" b="1" dirty="0">
                <a:latin typeface="MS Reference Sans Serif" charset="0"/>
                <a:cs typeface="MS Reference Sans Serif" charset="0"/>
              </a:rPr>
              <a:t>in biology and in physics are very different </a:t>
            </a:r>
          </a:p>
          <a:p>
            <a:pPr eaLnBrk="1" hangingPunct="1">
              <a:lnSpc>
                <a:spcPct val="90000"/>
              </a:lnSpc>
              <a:spcBef>
                <a:spcPct val="20000"/>
              </a:spcBef>
              <a:buFont typeface="Arial" charset="0"/>
              <a:buChar char="•"/>
            </a:pPr>
            <a:endParaRPr lang="en-GB" sz="1800" dirty="0" smtClean="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Modelling for making predictions, and for gaining understanding are two different types of </a:t>
            </a:r>
            <a:r>
              <a:rPr lang="en-GB" sz="1800" b="1" dirty="0" smtClean="0">
                <a:latin typeface="MS Reference Sans Serif" charset="0"/>
                <a:cs typeface="MS Reference Sans Serif" charset="0"/>
              </a:rPr>
              <a:t>exercise</a:t>
            </a: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Not all data are very informative</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smtClean="0">
                <a:latin typeface="MS Reference Sans Serif" charset="0"/>
                <a:cs typeface="MS Reference Sans Serif" charset="0"/>
              </a:rPr>
              <a:t>Simplicity </a:t>
            </a:r>
            <a:r>
              <a:rPr lang="en-GB" sz="1800" b="1" dirty="0">
                <a:latin typeface="MS Reference Sans Serif" charset="0"/>
                <a:cs typeface="MS Reference Sans Serif" charset="0"/>
              </a:rPr>
              <a:t>vs. </a:t>
            </a:r>
            <a:r>
              <a:rPr lang="en-GB" sz="1800" b="1" dirty="0" smtClean="0">
                <a:latin typeface="MS Reference Sans Serif" charset="0"/>
                <a:cs typeface="MS Reference Sans Serif" charset="0"/>
              </a:rPr>
              <a:t>complexity – only add complexity when it’s needed, use computers when needed</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Start with the end in mind</a:t>
            </a:r>
          </a:p>
          <a:p>
            <a:pPr eaLnBrk="1" hangingPunct="1">
              <a:lnSpc>
                <a:spcPct val="90000"/>
              </a:lnSpc>
              <a:spcBef>
                <a:spcPct val="20000"/>
              </a:spcBef>
              <a:buFont typeface="Arial" charset="0"/>
              <a:buChar char="•"/>
            </a:pPr>
            <a:endParaRPr lang="en-GB" sz="1800" dirty="0" smtClean="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pPr>
            <a:endParaRPr lang="en-GB" sz="1000" b="1" dirty="0">
              <a:latin typeface="MS Reference Sans Serif" charset="0"/>
              <a:cs typeface="MS Reference Sans Serif" charset="0"/>
            </a:endParaRPr>
          </a:p>
          <a:p>
            <a:pPr algn="ctr" eaLnBrk="1" hangingPunct="1">
              <a:lnSpc>
                <a:spcPct val="90000"/>
              </a:lnSpc>
              <a:spcBef>
                <a:spcPct val="20000"/>
              </a:spcBef>
              <a:buFont typeface="Arial" charset="0"/>
              <a:buChar char="•"/>
            </a:pPr>
            <a:endParaRPr lang="en-US" sz="2000" b="1" dirty="0">
              <a:latin typeface="MS Reference Sans Serif" charset="0"/>
              <a:cs typeface="MS Reference Sans Serif" charset="0"/>
            </a:endParaRPr>
          </a:p>
          <a:p>
            <a:pPr algn="ctr" eaLnBrk="1" hangingPunct="1">
              <a:lnSpc>
                <a:spcPct val="90000"/>
              </a:lnSpc>
              <a:spcBef>
                <a:spcPct val="20000"/>
              </a:spcBef>
            </a:pPr>
            <a:endParaRPr lang="en-GB" sz="2500" b="1" u="sng" dirty="0">
              <a:solidFill>
                <a:srgbClr val="0000FF"/>
              </a:solidFill>
              <a:latin typeface="MS Reference Sans Serif" charset="0"/>
              <a:cs typeface="MS Reference Sans Serif" charset="0"/>
            </a:endParaRPr>
          </a:p>
          <a:p>
            <a:pPr algn="ctr" eaLnBrk="1" hangingPunct="1">
              <a:lnSpc>
                <a:spcPct val="90000"/>
              </a:lnSpc>
              <a:spcBef>
                <a:spcPct val="20000"/>
              </a:spcBef>
            </a:pPr>
            <a:r>
              <a:rPr lang="en-US" sz="2000" dirty="0">
                <a:latin typeface="MS Reference Sans Serif" charset="0"/>
                <a:cs typeface="MS Reference Sans Serif" charset="0"/>
              </a:rPr>
              <a:t> </a:t>
            </a:r>
          </a:p>
          <a:p>
            <a:pPr lvl="1" eaLnBrk="1" hangingPunct="1">
              <a:lnSpc>
                <a:spcPct val="90000"/>
              </a:lnSpc>
              <a:spcBef>
                <a:spcPct val="20000"/>
              </a:spcBef>
            </a:pPr>
            <a:endParaRPr lang="en-US" sz="1800" dirty="0">
              <a:latin typeface="MS Reference Sans Serif" charset="0"/>
              <a:cs typeface="MS Reference Sans Serif" charset="0"/>
              <a:sym typeface="Symbol" charset="0"/>
            </a:endParaRPr>
          </a:p>
        </p:txBody>
      </p:sp>
      <p:pic>
        <p:nvPicPr>
          <p:cNvPr id="218115" name="Picture 14" descr="Dsc_268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37213" y="4584700"/>
            <a:ext cx="3684587"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6" name="Picture 13" descr="DSC_1484.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46738" y="-215900"/>
            <a:ext cx="3803650"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7" name="Content Placeholder 3" descr="DSC_8446.JPG"/>
          <p:cNvPicPr>
            <a:picLocks noChangeAspect="1"/>
          </p:cNvPicPr>
          <p:nvPr/>
        </p:nvPicPr>
        <p:blipFill>
          <a:blip r:embed="rId5" cstate="email">
            <a:extLst>
              <a:ext uri="{28A0092B-C50C-407E-A947-70E740481C1C}">
                <a14:useLocalDpi xmlns:a14="http://schemas.microsoft.com/office/drawing/2010/main"/>
              </a:ext>
            </a:extLst>
          </a:blip>
          <a:srcRect l="-10384" r="-10384"/>
          <a:stretch>
            <a:fillRect/>
          </a:stretch>
        </p:blipFill>
        <p:spPr bwMode="auto">
          <a:xfrm>
            <a:off x="5275263" y="2260600"/>
            <a:ext cx="427355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495487" y="110730"/>
            <a:ext cx="46386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r>
              <a:rPr lang="en-US" sz="3000" dirty="0" smtClean="0">
                <a:latin typeface="MS Reference Sans Serif" charset="0"/>
                <a:ea typeface="ＭＳ Ｐゴシック" charset="0"/>
                <a:cs typeface="MS Reference Sans Serif" charset="0"/>
              </a:rPr>
              <a:t>What have we learned about modeling</a:t>
            </a:r>
            <a:endParaRPr lang="en-US" sz="3000" dirty="0">
              <a:latin typeface="MS Reference Sans Serif" charset="0"/>
              <a:ea typeface="ＭＳ Ｐゴシック" charset="0"/>
              <a:cs typeface="MS Reference Sans Serif" charset="0"/>
            </a:endParaRPr>
          </a:p>
        </p:txBody>
      </p:sp>
    </p:spTree>
    <p:extLst>
      <p:ext uri="{BB962C8B-B14F-4D97-AF65-F5344CB8AC3E}">
        <p14:creationId xmlns:p14="http://schemas.microsoft.com/office/powerpoint/2010/main" val="34989754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3"/>
          <p:cNvSpPr txBox="1">
            <a:spLocks noChangeArrowheads="1"/>
          </p:cNvSpPr>
          <p:nvPr/>
        </p:nvSpPr>
        <p:spPr bwMode="auto">
          <a:xfrm>
            <a:off x="183029" y="1027010"/>
            <a:ext cx="5295900" cy="573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spcBef>
                <a:spcPct val="20000"/>
              </a:spcBef>
            </a:pPr>
            <a:r>
              <a:rPr lang="en-US" sz="2200" b="1" dirty="0">
                <a:latin typeface="MS Reference Sans Serif" charset="0"/>
                <a:cs typeface="MS Reference Sans Serif" charset="0"/>
                <a:sym typeface="Symbol" charset="0"/>
              </a:rPr>
              <a:t>	</a:t>
            </a:r>
            <a:endParaRPr lang="en-GB" sz="2800" b="1" dirty="0">
              <a:latin typeface="MS Reference Sans Serif" charset="0"/>
              <a:cs typeface="MS Reference Sans Serif" charset="0"/>
            </a:endParaRPr>
          </a:p>
          <a:p>
            <a:pPr algn="ctr" eaLnBrk="1" hangingPunct="1">
              <a:lnSpc>
                <a:spcPct val="90000"/>
              </a:lnSpc>
              <a:spcBef>
                <a:spcPct val="20000"/>
              </a:spcBef>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Neutral theory is a collection of neutral models assuming </a:t>
            </a:r>
            <a:r>
              <a:rPr lang="en-GB" sz="1800" b="1" dirty="0" smtClean="0">
                <a:latin typeface="MS Reference Sans Serif" charset="0"/>
                <a:cs typeface="MS Reference Sans Serif" charset="0"/>
              </a:rPr>
              <a:t>the demographic properties of </a:t>
            </a:r>
            <a:r>
              <a:rPr lang="en-GB" sz="1800" b="1" dirty="0">
                <a:latin typeface="MS Reference Sans Serif" charset="0"/>
                <a:cs typeface="MS Reference Sans Serif" charset="0"/>
              </a:rPr>
              <a:t>an individual are independent </a:t>
            </a:r>
            <a:r>
              <a:rPr lang="en-GB" sz="1800" b="1" dirty="0" smtClean="0">
                <a:latin typeface="MS Reference Sans Serif" charset="0"/>
                <a:cs typeface="MS Reference Sans Serif" charset="0"/>
              </a:rPr>
              <a:t>of </a:t>
            </a:r>
            <a:r>
              <a:rPr lang="en-GB" sz="1800" b="1" dirty="0">
                <a:latin typeface="MS Reference Sans Serif" charset="0"/>
                <a:cs typeface="MS Reference Sans Serif" charset="0"/>
              </a:rPr>
              <a:t>its species identity</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Uses </a:t>
            </a:r>
            <a:r>
              <a:rPr lang="en-GB" sz="1800" b="1" dirty="0" smtClean="0">
                <a:latin typeface="MS Reference Sans Serif" charset="0"/>
                <a:cs typeface="MS Reference Sans Serif" charset="0"/>
              </a:rPr>
              <a:t>for understanding and predicting but </a:t>
            </a:r>
            <a:r>
              <a:rPr lang="en-GB" sz="1800" b="1" dirty="0">
                <a:latin typeface="MS Reference Sans Serif" charset="0"/>
                <a:cs typeface="MS Reference Sans Serif" charset="0"/>
              </a:rPr>
              <a:t>not both at the same time.</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Explains species area relationships and other spatial biodiversity patterns.</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Makes rich predictions about biodiversity and endemicity on islands.</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Neutral theory is one of the many useful tools you have in your tool box. </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pPr>
            <a:endParaRPr lang="en-GB" sz="1000" b="1" dirty="0">
              <a:latin typeface="MS Reference Sans Serif" charset="0"/>
              <a:cs typeface="MS Reference Sans Serif" charset="0"/>
            </a:endParaRPr>
          </a:p>
          <a:p>
            <a:pPr algn="ctr" eaLnBrk="1" hangingPunct="1">
              <a:lnSpc>
                <a:spcPct val="90000"/>
              </a:lnSpc>
              <a:spcBef>
                <a:spcPct val="20000"/>
              </a:spcBef>
              <a:buFont typeface="Arial" charset="0"/>
              <a:buChar char="•"/>
            </a:pPr>
            <a:endParaRPr lang="en-US" sz="2000" b="1" dirty="0">
              <a:latin typeface="MS Reference Sans Serif" charset="0"/>
              <a:cs typeface="MS Reference Sans Serif" charset="0"/>
            </a:endParaRPr>
          </a:p>
          <a:p>
            <a:pPr algn="ctr" eaLnBrk="1" hangingPunct="1">
              <a:lnSpc>
                <a:spcPct val="90000"/>
              </a:lnSpc>
              <a:spcBef>
                <a:spcPct val="20000"/>
              </a:spcBef>
            </a:pPr>
            <a:endParaRPr lang="en-GB" sz="2500" b="1" u="sng" dirty="0">
              <a:solidFill>
                <a:srgbClr val="0000FF"/>
              </a:solidFill>
              <a:latin typeface="MS Reference Sans Serif" charset="0"/>
              <a:cs typeface="MS Reference Sans Serif" charset="0"/>
            </a:endParaRPr>
          </a:p>
          <a:p>
            <a:pPr algn="ctr" eaLnBrk="1" hangingPunct="1">
              <a:lnSpc>
                <a:spcPct val="90000"/>
              </a:lnSpc>
              <a:spcBef>
                <a:spcPct val="20000"/>
              </a:spcBef>
            </a:pPr>
            <a:r>
              <a:rPr lang="en-US" sz="2000" dirty="0">
                <a:latin typeface="MS Reference Sans Serif" charset="0"/>
                <a:cs typeface="MS Reference Sans Serif" charset="0"/>
              </a:rPr>
              <a:t> </a:t>
            </a:r>
          </a:p>
          <a:p>
            <a:pPr lvl="1" eaLnBrk="1" hangingPunct="1">
              <a:lnSpc>
                <a:spcPct val="90000"/>
              </a:lnSpc>
              <a:spcBef>
                <a:spcPct val="20000"/>
              </a:spcBef>
            </a:pPr>
            <a:endParaRPr lang="en-US" sz="1800" dirty="0">
              <a:latin typeface="MS Reference Sans Serif" charset="0"/>
              <a:cs typeface="MS Reference Sans Serif" charset="0"/>
              <a:sym typeface="Symbol" charset="0"/>
            </a:endParaRPr>
          </a:p>
        </p:txBody>
      </p:sp>
      <p:pic>
        <p:nvPicPr>
          <p:cNvPr id="218115" name="Picture 14" descr="Dsc_268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37213" y="4584700"/>
            <a:ext cx="3684587"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6" name="Picture 13" descr="DSC_1484.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46738" y="-215900"/>
            <a:ext cx="3803650"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7" name="Content Placeholder 3" descr="DSC_8446.JPG"/>
          <p:cNvPicPr>
            <a:picLocks noChangeAspect="1"/>
          </p:cNvPicPr>
          <p:nvPr/>
        </p:nvPicPr>
        <p:blipFill>
          <a:blip r:embed="rId5" cstate="email">
            <a:extLst>
              <a:ext uri="{28A0092B-C50C-407E-A947-70E740481C1C}">
                <a14:useLocalDpi xmlns:a14="http://schemas.microsoft.com/office/drawing/2010/main"/>
              </a:ext>
            </a:extLst>
          </a:blip>
          <a:srcRect l="-10384" r="-10384"/>
          <a:stretch>
            <a:fillRect/>
          </a:stretch>
        </p:blipFill>
        <p:spPr bwMode="auto">
          <a:xfrm>
            <a:off x="5275263" y="2260600"/>
            <a:ext cx="427355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495487" y="283140"/>
            <a:ext cx="46386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r>
              <a:rPr lang="en-US" sz="3000" dirty="0" smtClean="0">
                <a:latin typeface="MS Reference Sans Serif" charset="0"/>
                <a:ea typeface="ＭＳ Ｐゴシック" charset="0"/>
                <a:cs typeface="MS Reference Sans Serif" charset="0"/>
              </a:rPr>
              <a:t>Neutral theory conclusions</a:t>
            </a:r>
            <a:endParaRPr lang="en-US" sz="3000" dirty="0">
              <a:latin typeface="MS Reference Sans Serif" charset="0"/>
              <a:ea typeface="ＭＳ Ｐゴシック" charset="0"/>
              <a:cs typeface="MS Reference Sans Serif" charset="0"/>
            </a:endParaRPr>
          </a:p>
        </p:txBody>
      </p:sp>
    </p:spTree>
    <p:extLst>
      <p:ext uri="{BB962C8B-B14F-4D97-AF65-F5344CB8AC3E}">
        <p14:creationId xmlns:p14="http://schemas.microsoft.com/office/powerpoint/2010/main" val="11759302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5" name="Picture 4" descr="DSC_268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6"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latin typeface="MS Reference Sans Serif" charset="0"/>
                <a:cs typeface="MS Reference Sans Serif" charset="0"/>
              </a:rPr>
              <a:t>Ecological Neutral Theory </a:t>
            </a:r>
          </a:p>
          <a:p>
            <a:pPr algn="ctr" eaLnBrk="1" hangingPunct="1"/>
            <a:endParaRPr lang="en-US" sz="4000">
              <a:latin typeface="MS Reference Sans Serif" charset="0"/>
              <a:cs typeface="MS Reference Sans Serif" charset="0"/>
            </a:endParaRPr>
          </a:p>
        </p:txBody>
      </p:sp>
      <p:sp>
        <p:nvSpPr>
          <p:cNvPr id="6" name="Rectangle 5"/>
          <p:cNvSpPr/>
          <p:nvPr/>
        </p:nvSpPr>
        <p:spPr>
          <a:xfrm rot="2144022">
            <a:off x="-463532" y="3005807"/>
            <a:ext cx="10071074" cy="1169551"/>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GB" sz="7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Gill Sans Ultra Bold"/>
                <a:ea typeface="ＭＳ Ｐゴシック" charset="-128"/>
                <a:cs typeface="Gill Sans Ultra Bold"/>
              </a:rPr>
              <a:t>MISUNDERSTOOD!</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8860</TotalTime>
  <Words>3634</Words>
  <Application>Microsoft Macintosh PowerPoint</Application>
  <PresentationFormat>On-screen Show (4:3)</PresentationFormat>
  <Paragraphs>881</Paragraphs>
  <Slides>94</Slides>
  <Notes>52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96" baseType="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Voter model – relating to biology</vt:lpstr>
      <vt:lpstr>Voter model – what we found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data comparison</vt:lpstr>
      <vt:lpstr>Example data comparison</vt:lpstr>
      <vt:lpstr>Example data comparison</vt:lpstr>
      <vt:lpstr>Protracted Speciation</vt:lpstr>
      <vt:lpstr>Protracted Speciation</vt:lpstr>
      <vt:lpstr>Protracted Speciation</vt:lpstr>
      <vt:lpstr>Protracted Speciation</vt:lpstr>
      <vt:lpstr>Protracted Speciation</vt:lpstr>
      <vt:lpstr>Tropical Forest Tree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Faculty of Biological Sciences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Rosindell</dc:creator>
  <cp:lastModifiedBy>James Rosindell</cp:lastModifiedBy>
  <cp:revision>325</cp:revision>
  <cp:lastPrinted>2011-10-05T08:13:01Z</cp:lastPrinted>
  <dcterms:created xsi:type="dcterms:W3CDTF">2011-10-09T19:31:36Z</dcterms:created>
  <dcterms:modified xsi:type="dcterms:W3CDTF">2019-11-22T21:05:49Z</dcterms:modified>
</cp:coreProperties>
</file>